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12192000"/>
  <p:notesSz cx="6858000" cy="1857375"/>
  <p:embeddedFontLst>
    <p:embeddedFont>
      <p:font typeface="IBM Plex Mono SemiBold"/>
      <p:regular r:id="rId57"/>
      <p:bold r:id="rId58"/>
      <p:italic r:id="rId59"/>
      <p:boldItalic r:id="rId60"/>
    </p:embeddedFont>
    <p:embeddedFont>
      <p:font typeface="IBM Plex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Mono-bold.fntdata"/><Relationship Id="rId61" Type="http://schemas.openxmlformats.org/officeDocument/2006/relationships/font" Target="fonts/IBMPlexMono-regular.fntdata"/><Relationship Id="rId20" Type="http://schemas.openxmlformats.org/officeDocument/2006/relationships/slide" Target="slides/slide15.xml"/><Relationship Id="rId64" Type="http://schemas.openxmlformats.org/officeDocument/2006/relationships/font" Target="fonts/IBMPlexMono-boldItalic.fntdata"/><Relationship Id="rId63" Type="http://schemas.openxmlformats.org/officeDocument/2006/relationships/font" Target="fonts/IBMPlex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MonoSemi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IBMPlexMonoSemiBold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IBMPlexMonoSemiBold-italic.fntdata"/><Relationship Id="rId14" Type="http://schemas.openxmlformats.org/officeDocument/2006/relationships/slide" Target="slides/slide9.xml"/><Relationship Id="rId58" Type="http://schemas.openxmlformats.org/officeDocument/2006/relationships/font" Target="fonts/IBMPlexMono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2e17f0df3_0_24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42e17f0df3_0_24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2e17f0df3_0_26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42e17f0df3_0_26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2e17f0df3_0_28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42e17f0df3_0_28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2e17f0df3_0_30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42e17f0df3_0_30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2e17f0df3_0_32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42e17f0df3_0_32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2e17f0df3_0_33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42e17f0df3_0_33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2e17f0df3_0_34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42e17f0df3_0_34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2e17f0df3_0_35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42e17f0df3_0_35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23bf0f770f_0_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23bf0f770f_0_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3bf0f770f_0_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223bf0f770f_0_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3bf0f770f_0_1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23bf0f770f_0_1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3bf0f770f_0_2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23bf0f770f_0_2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3bf0f770f_0_2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223bf0f770f_0_2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23bf0f770f_0_3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223bf0f770f_0_3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3bf0f770f_0_4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23bf0f770f_0_4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3bf0f770f_0_10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23bf0f770f_0_10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23bf0f770f_0_11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23bf0f770f_0_11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3bf0f770f_0_12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223bf0f770f_0_12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23bf0f770f_0_13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23bf0f770f_0_13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23bf0f770f_0_15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23bf0f770f_0_15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23bf0f770f_0_16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23bf0f770f_0_16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23bf0f770f_0_23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23bf0f770f_0_23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23bf0f770f_0_24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23bf0f770f_0_24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3bf0f770f_0_25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23bf0f770f_0_25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23bf0f770f_0_25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23bf0f770f_0_25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3bf0f770f_0_31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23bf0f770f_0_31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23bf0f770f_0_32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223bf0f770f_0_32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23bf0f770f_0_38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23bf0f770f_0_38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23bf0f770f_0_43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23bf0f770f_0_43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23bf0f770f_0_50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23bf0f770f_0_50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23bf0f770f_0_51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223bf0f770f_0_51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23bf0f770f_0_517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223bf0f770f_0_517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23bf0f770f_0_52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23bf0f770f_0_52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3bf0f770f_0_53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23bf0f770f_0_53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23bf0f770f_0_53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23bf0f770f_0_53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2e17f0df3_0_5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42e17f0df3_0_5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23bf0f770f_0_545:notes"/>
          <p:cNvSpPr/>
          <p:nvPr>
            <p:ph idx="2" type="sldImg"/>
          </p:nvPr>
        </p:nvSpPr>
        <p:spPr>
          <a:xfrm>
            <a:off x="685800" y="1143000"/>
            <a:ext cx="5477100" cy="307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3" name="Google Shape;593;g223bf0f770f_0_545:notes"/>
          <p:cNvSpPr txBox="1"/>
          <p:nvPr>
            <p:ph idx="1" type="body"/>
          </p:nvPr>
        </p:nvSpPr>
        <p:spPr>
          <a:xfrm>
            <a:off x="685800" y="4400640"/>
            <a:ext cx="5477100" cy="3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223bf0f770f_0_545:notes"/>
          <p:cNvSpPr txBox="1"/>
          <p:nvPr>
            <p:ph idx="12" type="sldNum"/>
          </p:nvPr>
        </p:nvSpPr>
        <p:spPr>
          <a:xfrm>
            <a:off x="3884760" y="8685360"/>
            <a:ext cx="29625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2e17f0df3_0_6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42e17f0df3_0_6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2e17f0df3_0_13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42e17f0df3_0_13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hyperlink" Target="https://github.com/pawansaini21/Applied_Data_Science_Capstone_SpaceX_IBM_FINAL/blob/main/jupyter-labs-webscraping_v4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hyperlink" Target="https://api.spacexdata.com/v4/launches/past" TargetMode="External"/><Relationship Id="rId5" Type="http://schemas.openxmlformats.org/officeDocument/2006/relationships/hyperlink" Target="https://github.com/pawansaini21/Applied_Data_Science_Capstone_SpaceX_IBM_FINAL/blob/main/jupyter-labs-spacex-data-collection-api%20(1)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hyperlink" Target="https://github.com/pawansaini21/Applied_Data_Science_Capstone_SpaceX_IBM_FINAL/blob/main/labs-jupyter-spacex-Data%20wrangling%20(1)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hyperlink" Target="https://github.com/pawansaini21/Applied_Data_Science_Capstone_SpaceX_IBM_FINAL/blob/main/labs-jupyter-spacex-Data%20wrangling%20(1)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hyperlink" Target="https://github.com/pawansaini21/Applied_Data_Science_Capstone_SpaceX_IBM_FINAL/blob/main/jupyter-labs-eda-dataviz%20(1).ipynb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hyperlink" Target="https://github.com/pawansaini21/Applied_Data_Science_Capstone_SpaceX_IBM_FINAL/blob/main/lab_jupyter_launch_site_location%20(1)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hyperlink" Target="https://github.com/pawansaini21/Applied_Data_Science_Capstone_SpaceX_IBM_FINAL/blob/main/SpaceX_Machine%20Learning%20Prediction_Part_5_v8_shuffling.ipyn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hyperlink" Target="https://adsabs.harvard.edu/full/1996ESASP.386..237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Relationship Id="rId5" Type="http://schemas.openxmlformats.org/officeDocument/2006/relationships/image" Target="../media/image47.png"/><Relationship Id="rId6" Type="http://schemas.openxmlformats.org/officeDocument/2006/relationships/image" Target="../media/image4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7.png"/><Relationship Id="rId8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Relationship Id="rId6" Type="http://schemas.openxmlformats.org/officeDocument/2006/relationships/hyperlink" Target="https://github.com/pawansaini21/Applied_Data_Science_Capstone_SpaceX_IBM_FINAL/blob/main/lab_jupyter_launch_site_location%20(1).ipynb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69.png"/><Relationship Id="rId5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63.png"/><Relationship Id="rId5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Relationship Id="rId4" Type="http://schemas.openxmlformats.org/officeDocument/2006/relationships/image" Target="../media/image7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Relationship Id="rId4" Type="http://schemas.openxmlformats.org/officeDocument/2006/relationships/image" Target="../media/image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pawansaini21/Applied_Data_Science_Capstone_SpaceX_IBM_FINAL" TargetMode="External"/><Relationship Id="rId10" Type="http://schemas.openxmlformats.org/officeDocument/2006/relationships/hyperlink" Target="https://adsabs.harvard.edu/full/1996ESASP.386..237F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hyperlink" Target="https://arstechnica.com/science/2021/03/european-leaders-say-an-immediate-response-needed-to-the-rise-of-spacex/" TargetMode="External"/><Relationship Id="rId9" Type="http://schemas.openxmlformats.org/officeDocument/2006/relationships/hyperlink" Target="https://www.inverse.com/innovation/ariane-6-vs-spacex" TargetMode="External"/><Relationship Id="rId5" Type="http://schemas.openxmlformats.org/officeDocument/2006/relationships/hyperlink" Target="https://www.arianespace.com/vehicle/ariane-5/" TargetMode="External"/><Relationship Id="rId6" Type="http://schemas.openxmlformats.org/officeDocument/2006/relationships/hyperlink" Target="https://www.arianespace.com/wp-content/uploads/2020/06/Arianespace_Brochure_Ariane5_Sept2019.pdf" TargetMode="External"/><Relationship Id="rId7" Type="http://schemas.openxmlformats.org/officeDocument/2006/relationships/hyperlink" Target="https://www.arianespace.com/ariane-6/" TargetMode="External"/><Relationship Id="rId8" Type="http://schemas.openxmlformats.org/officeDocument/2006/relationships/hyperlink" Target="https://www.arianespace.com/wp-content/uploads/2020/06/Arianespace_Brochure_Ariane6_Sept2019.pdf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image" Target="../media/image7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7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Relationship Id="rId4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Relationship Id="rId4" Type="http://schemas.openxmlformats.org/officeDocument/2006/relationships/image" Target="../media/image8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Relationship Id="rId4" Type="http://schemas.openxmlformats.org/officeDocument/2006/relationships/image" Target="../media/image8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Relationship Id="rId4" Type="http://schemas.openxmlformats.org/officeDocument/2006/relationships/image" Target="../media/image8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Relationship Id="rId4" Type="http://schemas.openxmlformats.org/officeDocument/2006/relationships/image" Target="../media/image47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5" Type="http://schemas.openxmlformats.org/officeDocument/2006/relationships/image" Target="../media/image6.jp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Pawan Saini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May 11</a:t>
            </a:r>
            <a:r>
              <a:rPr lang="en-US" sz="1300">
                <a:solidFill>
                  <a:schemeClr val="lt2"/>
                </a:solidFill>
              </a:rPr>
              <a:t>th</a:t>
            </a:r>
            <a:r>
              <a:rPr lang="en-US" sz="1800">
                <a:solidFill>
                  <a:schemeClr val="lt2"/>
                </a:solidFill>
              </a:rPr>
              <a:t>, 2023</a:t>
            </a:r>
            <a:endParaRPr baseline="-25000"/>
          </a:p>
        </p:txBody>
      </p:sp>
      <p:pic>
        <p:nvPicPr>
          <p:cNvPr descr="IBM Skills Network Logo - Horizontal-noai copy.png"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922320" y="69120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i="0" lang="en-US" sz="328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b="0" i="0" sz="32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7772400" y="4801680"/>
            <a:ext cx="2738100" cy="908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Saved in a Dictionary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Appended Data to Keys</a:t>
            </a:r>
            <a:r>
              <a:rPr b="1" i="0" lang="en-US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5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3427920" y="1828800"/>
            <a:ext cx="3882300" cy="1156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Acquired historical launch data from Wikipedia page 'List of Falcon 9 and Falcon Heavy Launches'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Requested the Falcon9 Launch Wiki page from its Wikipedia URL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7772400" y="1828800"/>
            <a:ext cx="2738100" cy="1137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Created a beautiful soup object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4114800" y="4801680"/>
            <a:ext cx="2738100" cy="908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Converted Dictionary to Dataframe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1043400" y="4933827"/>
            <a:ext cx="2151900" cy="644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Saved Dataframe into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.csv file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>
            <a:off x="7325640" y="2384640"/>
            <a:ext cx="457200" cy="300"/>
          </a:xfrm>
          <a:prstGeom prst="straightConnector1">
            <a:avLst/>
          </a:prstGeom>
          <a:noFill/>
          <a:ln cap="flat" cmpd="sng" w="36700">
            <a:solidFill>
              <a:srgbClr val="3465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9" name="Google Shape;169;p24"/>
          <p:cNvCxnSpPr/>
          <p:nvPr/>
        </p:nvCxnSpPr>
        <p:spPr>
          <a:xfrm>
            <a:off x="9144000" y="2971800"/>
            <a:ext cx="300" cy="1828800"/>
          </a:xfrm>
          <a:prstGeom prst="straightConnector1">
            <a:avLst/>
          </a:prstGeom>
          <a:noFill/>
          <a:ln cap="flat" cmpd="sng" w="36700">
            <a:solidFill>
              <a:srgbClr val="3465A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" name="Google Shape;170;p24"/>
          <p:cNvSpPr/>
          <p:nvPr/>
        </p:nvSpPr>
        <p:spPr>
          <a:xfrm>
            <a:off x="7772400" y="3200400"/>
            <a:ext cx="2738100" cy="1156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Found all tables.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Extracted all column/variable names from the HTML table header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24"/>
          <p:cNvCxnSpPr/>
          <p:nvPr/>
        </p:nvCxnSpPr>
        <p:spPr>
          <a:xfrm flipH="1">
            <a:off x="6858000" y="5257800"/>
            <a:ext cx="914400" cy="300"/>
          </a:xfrm>
          <a:prstGeom prst="straightConnector1">
            <a:avLst/>
          </a:prstGeom>
          <a:noFill/>
          <a:ln cap="flat" cmpd="sng" w="36700">
            <a:solidFill>
              <a:srgbClr val="3465A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2" name="Google Shape;172;p24"/>
          <p:cNvCxnSpPr/>
          <p:nvPr/>
        </p:nvCxnSpPr>
        <p:spPr>
          <a:xfrm flipH="1">
            <a:off x="3200400" y="5257800"/>
            <a:ext cx="914400" cy="300"/>
          </a:xfrm>
          <a:prstGeom prst="straightConnector1">
            <a:avLst/>
          </a:prstGeom>
          <a:noFill/>
          <a:ln cap="flat" cmpd="sng" w="36700">
            <a:solidFill>
              <a:srgbClr val="3465A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" name="Google Shape;173;p24"/>
          <p:cNvSpPr txBox="1"/>
          <p:nvPr/>
        </p:nvSpPr>
        <p:spPr>
          <a:xfrm>
            <a:off x="928875" y="6415225"/>
            <a:ext cx="964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https://github.com/pawansaini21/Applied_Data_Science_Capstone_SpaceX_IBM_FINAL/blob/main/jupyter-labs-webscraping_v4.ipynb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360" y="1976040"/>
            <a:ext cx="6622800" cy="4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685440" y="2286000"/>
            <a:ext cx="34242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1A"/>
              </a:buClr>
              <a:buSzPts val="1400"/>
              <a:buFont typeface="Calibri"/>
              <a:buNone/>
            </a:pPr>
            <a:r>
              <a:rPr b="1" lang="en-US" sz="1400" u="sng" strike="noStrike">
                <a:solidFill>
                  <a:srgbClr val="00331A"/>
                </a:solidFill>
                <a:latin typeface="Calibri"/>
                <a:ea typeface="Calibri"/>
                <a:cs typeface="Calibri"/>
                <a:sym typeface="Calibri"/>
              </a:rPr>
              <a:t>Preliminary Stage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1A"/>
              </a:buClr>
              <a:buSzPts val="1400"/>
              <a:buFont typeface="Calibri"/>
              <a:buNone/>
            </a:pPr>
            <a:r>
              <a:rPr b="1" lang="en-US" sz="1400" strike="noStrike">
                <a:solidFill>
                  <a:srgbClr val="00331A"/>
                </a:solidFill>
                <a:latin typeface="Calibri"/>
                <a:ea typeface="Calibri"/>
                <a:cs typeface="Calibri"/>
                <a:sym typeface="Calibri"/>
              </a:rPr>
              <a:t>We defined a series of functions helping the use the API to extract info using identification numbers (IDs) in the launch data.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331A"/>
                </a:solidFill>
                <a:latin typeface="Calibri"/>
                <a:ea typeface="Calibri"/>
                <a:cs typeface="Calibri"/>
                <a:sym typeface="Calibri"/>
              </a:rPr>
              <a:t>getBoosterVersion(data)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331A"/>
                </a:solidFill>
                <a:latin typeface="Calibri"/>
                <a:ea typeface="Calibri"/>
                <a:cs typeface="Calibri"/>
                <a:sym typeface="Calibri"/>
              </a:rPr>
              <a:t>getLaunchSite(data)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331A"/>
                </a:solidFill>
                <a:latin typeface="Calibri"/>
                <a:ea typeface="Calibri"/>
                <a:cs typeface="Calibri"/>
                <a:sym typeface="Calibri"/>
              </a:rPr>
              <a:t>getPayloadData(data)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331A"/>
                </a:solidFill>
                <a:latin typeface="Calibri"/>
                <a:ea typeface="Calibri"/>
                <a:cs typeface="Calibri"/>
                <a:sym typeface="Calibri"/>
              </a:rPr>
              <a:t>getCoreData(data)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25"/>
          <p:cNvGrpSpPr/>
          <p:nvPr/>
        </p:nvGrpSpPr>
        <p:grpSpPr>
          <a:xfrm>
            <a:off x="1996560" y="1626120"/>
            <a:ext cx="9367500" cy="3881280"/>
            <a:chOff x="1996560" y="1626120"/>
            <a:chExt cx="9367500" cy="3881280"/>
          </a:xfrm>
        </p:grpSpPr>
        <p:sp>
          <p:nvSpPr>
            <p:cNvPr id="183" name="Google Shape;183;p25"/>
            <p:cNvSpPr/>
            <p:nvPr/>
          </p:nvSpPr>
          <p:spPr>
            <a:xfrm>
              <a:off x="8625960" y="4599000"/>
              <a:ext cx="2738100" cy="908400"/>
            </a:xfrm>
            <a:prstGeom prst="rect">
              <a:avLst/>
            </a:prstGeom>
            <a:solidFill>
              <a:srgbClr val="83CAFF"/>
            </a:solidFill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Assigned list to dictionary  Converted to Dataframe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4114800" y="1626120"/>
              <a:ext cx="4048800" cy="1156800"/>
            </a:xfrm>
            <a:prstGeom prst="rect">
              <a:avLst/>
            </a:prstGeom>
            <a:solidFill>
              <a:srgbClr val="83CAFF"/>
            </a:solidFill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1A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331A"/>
                  </a:solidFill>
                  <a:latin typeface="Calibri"/>
                  <a:ea typeface="Calibri"/>
                  <a:cs typeface="Calibri"/>
                  <a:sym typeface="Calibri"/>
                </a:rPr>
                <a:t>Requested rocket launch data from SpaceX API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url=</a:t>
              </a:r>
              <a:r>
                <a:rPr b="1" lang="en-US" sz="1400" u="sng" strike="noStrike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4"/>
                </a:rPr>
                <a:t>https://api.spacexdata.com/v4/launches/past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/>
                <a:buNone/>
              </a:pPr>
              <a:r>
                <a:t/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1A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331A"/>
                  </a:solidFill>
                  <a:latin typeface="Calibri"/>
                  <a:ea typeface="Calibri"/>
                  <a:cs typeface="Calibri"/>
                  <a:sym typeface="Calibri"/>
                </a:rPr>
                <a:t>Requested and parsed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1A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331A"/>
                  </a:solidFill>
                  <a:latin typeface="Calibri"/>
                  <a:ea typeface="Calibri"/>
                  <a:cs typeface="Calibri"/>
                  <a:sym typeface="Calibri"/>
                </a:rPr>
                <a:t> SpaceX data  with GET request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/>
                <a:buNone/>
              </a:pPr>
              <a:r>
                <a:t/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8625960" y="1626120"/>
              <a:ext cx="2738100" cy="1137900"/>
            </a:xfrm>
            <a:prstGeom prst="rect">
              <a:avLst/>
            </a:prstGeom>
            <a:solidFill>
              <a:srgbClr val="83CAFF"/>
            </a:solidFill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Decoded response as a .json file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1A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331A"/>
                  </a:solidFill>
                  <a:latin typeface="Calibri"/>
                  <a:ea typeface="Calibri"/>
                  <a:cs typeface="Calibri"/>
                  <a:sym typeface="Calibri"/>
                </a:rPr>
                <a:t>Turned it into Pandas dataframe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4968360" y="4599000"/>
              <a:ext cx="2738100" cy="908400"/>
            </a:xfrm>
            <a:prstGeom prst="rect">
              <a:avLst/>
            </a:prstGeom>
            <a:solidFill>
              <a:srgbClr val="83CAFF"/>
            </a:solidFill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Selected Falcon9 data only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Replaced missing payload mass value with mean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1996560" y="4805640"/>
              <a:ext cx="2052300" cy="542100"/>
            </a:xfrm>
            <a:prstGeom prst="rect">
              <a:avLst/>
            </a:prstGeom>
            <a:solidFill>
              <a:srgbClr val="83CAFF"/>
            </a:solidFill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Saved Dataframe into 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.csv file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8" name="Google Shape;188;p25"/>
            <p:cNvCxnSpPr/>
            <p:nvPr/>
          </p:nvCxnSpPr>
          <p:spPr>
            <a:xfrm>
              <a:off x="8179200" y="2181960"/>
              <a:ext cx="457200" cy="300"/>
            </a:xfrm>
            <a:prstGeom prst="straightConnector1">
              <a:avLst/>
            </a:prstGeom>
            <a:noFill/>
            <a:ln cap="flat" cmpd="sng" w="36700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89" name="Google Shape;189;p25"/>
            <p:cNvCxnSpPr/>
            <p:nvPr/>
          </p:nvCxnSpPr>
          <p:spPr>
            <a:xfrm>
              <a:off x="9997560" y="2769120"/>
              <a:ext cx="300" cy="1828800"/>
            </a:xfrm>
            <a:prstGeom prst="straightConnector1">
              <a:avLst/>
            </a:prstGeom>
            <a:noFill/>
            <a:ln cap="flat" cmpd="sng" w="36700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0" name="Google Shape;190;p25"/>
            <p:cNvSpPr/>
            <p:nvPr/>
          </p:nvSpPr>
          <p:spPr>
            <a:xfrm>
              <a:off x="8625960" y="2971800"/>
              <a:ext cx="2738100" cy="1414800"/>
            </a:xfrm>
            <a:prstGeom prst="rect">
              <a:avLst/>
            </a:prstGeom>
            <a:solidFill>
              <a:srgbClr val="83CAFF"/>
            </a:solidFill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1A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331A"/>
                  </a:solidFill>
                  <a:latin typeface="Calibri"/>
                  <a:ea typeface="Calibri"/>
                  <a:cs typeface="Calibri"/>
                  <a:sym typeface="Calibri"/>
                </a:rPr>
                <a:t>Used the API with functions to get info from IDs: 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15999" lvl="1" marL="431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"/>
                <a:buFont typeface="Noto Sans Symbols"/>
                <a:buChar char="●"/>
              </a:pPr>
              <a:r>
                <a:rPr b="1" i="0" lang="en-US" sz="1200" u="none" cap="none" strike="noStrike">
                  <a:solidFill>
                    <a:srgbClr val="00331A"/>
                  </a:solidFill>
                  <a:latin typeface="Calibri"/>
                  <a:ea typeface="Calibri"/>
                  <a:cs typeface="Calibri"/>
                  <a:sym typeface="Calibri"/>
                </a:rPr>
                <a:t>BoosterVersion 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15999" lvl="1" marL="431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"/>
                <a:buFont typeface="Noto Sans Symbols"/>
                <a:buChar char="●"/>
              </a:pPr>
              <a:r>
                <a:rPr b="1" i="0" lang="en-US" sz="1200" u="none" cap="none" strike="noStrike">
                  <a:solidFill>
                    <a:srgbClr val="00331A"/>
                  </a:solidFill>
                  <a:latin typeface="Calibri"/>
                  <a:ea typeface="Calibri"/>
                  <a:cs typeface="Calibri"/>
                  <a:sym typeface="Calibri"/>
                </a:rPr>
                <a:t>Payloads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15999" lvl="1" marL="431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"/>
                <a:buFont typeface="Noto Sans Symbols"/>
                <a:buChar char="●"/>
              </a:pPr>
              <a:r>
                <a:rPr b="1" i="0" lang="en-US" sz="1200" u="none" cap="none" strike="noStrike">
                  <a:solidFill>
                    <a:srgbClr val="00331A"/>
                  </a:solidFill>
                  <a:latin typeface="Calibri"/>
                  <a:ea typeface="Calibri"/>
                  <a:cs typeface="Calibri"/>
                  <a:sym typeface="Calibri"/>
                </a:rPr>
                <a:t>LaunchSite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15999" lvl="1" marL="431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"/>
                <a:buFont typeface="Noto Sans Symbols"/>
                <a:buChar char="●"/>
              </a:pPr>
              <a:r>
                <a:rPr b="1" i="0" lang="en-US" sz="1200" u="none" cap="none" strike="noStrike">
                  <a:solidFill>
                    <a:srgbClr val="00331A"/>
                  </a:solidFill>
                  <a:latin typeface="Calibri"/>
                  <a:ea typeface="Calibri"/>
                  <a:cs typeface="Calibri"/>
                  <a:sym typeface="Calibri"/>
                </a:rPr>
                <a:t>Cores</a:t>
              </a:r>
              <a:endParaRPr b="0" i="0" sz="1200" u="none" cap="none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1A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00331A"/>
                  </a:solidFill>
                  <a:latin typeface="Calibri"/>
                  <a:ea typeface="Calibri"/>
                  <a:cs typeface="Calibri"/>
                  <a:sym typeface="Calibri"/>
                </a:rPr>
                <a:t>Stored in List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1" name="Google Shape;191;p25"/>
            <p:cNvCxnSpPr/>
            <p:nvPr/>
          </p:nvCxnSpPr>
          <p:spPr>
            <a:xfrm flipH="1">
              <a:off x="7711560" y="5055120"/>
              <a:ext cx="914400" cy="300"/>
            </a:xfrm>
            <a:prstGeom prst="straightConnector1">
              <a:avLst/>
            </a:prstGeom>
            <a:noFill/>
            <a:ln cap="flat" cmpd="sng" w="36700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192" name="Google Shape;192;p25"/>
            <p:cNvCxnSpPr/>
            <p:nvPr/>
          </p:nvCxnSpPr>
          <p:spPr>
            <a:xfrm flipH="1">
              <a:off x="4053960" y="5055120"/>
              <a:ext cx="914400" cy="300"/>
            </a:xfrm>
            <a:prstGeom prst="straightConnector1">
              <a:avLst/>
            </a:prstGeom>
            <a:noFill/>
            <a:ln cap="flat" cmpd="sng" w="36700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93" name="Google Shape;193;p25"/>
          <p:cNvSpPr txBox="1"/>
          <p:nvPr/>
        </p:nvSpPr>
        <p:spPr>
          <a:xfrm>
            <a:off x="805450" y="6335900"/>
            <a:ext cx="996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https://github.com/pawansaini21/Applied_Data_Science_Capstone_SpaceX_IBM_FINAL/blob/main/jupyter-labs-spacex-data-collection-api%20(1).ipynb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" name="Google Shape;200;p26"/>
          <p:cNvGrpSpPr/>
          <p:nvPr/>
        </p:nvGrpSpPr>
        <p:grpSpPr>
          <a:xfrm>
            <a:off x="850320" y="1371600"/>
            <a:ext cx="10578900" cy="4904280"/>
            <a:chOff x="850320" y="1371600"/>
            <a:chExt cx="10578900" cy="4904280"/>
          </a:xfrm>
        </p:grpSpPr>
        <p:grpSp>
          <p:nvGrpSpPr>
            <p:cNvPr id="201" name="Google Shape;201;p26"/>
            <p:cNvGrpSpPr/>
            <p:nvPr/>
          </p:nvGrpSpPr>
          <p:grpSpPr>
            <a:xfrm>
              <a:off x="6793920" y="2192400"/>
              <a:ext cx="4635300" cy="3657000"/>
              <a:chOff x="6793920" y="2192400"/>
              <a:chExt cx="4635300" cy="3657000"/>
            </a:xfrm>
          </p:grpSpPr>
          <p:sp>
            <p:nvSpPr>
              <p:cNvPr id="202" name="Google Shape;202;p26"/>
              <p:cNvSpPr/>
              <p:nvPr/>
            </p:nvSpPr>
            <p:spPr>
              <a:xfrm>
                <a:off x="6793920" y="2192400"/>
                <a:ext cx="4635300" cy="2210700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/>
                  <a:buNone/>
                </a:pPr>
                <a:r>
                  <a:t/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/>
                  <a:buNone/>
                </a:pPr>
                <a:r>
                  <a:t/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Created a set of 1</a:t>
                </a:r>
                <a:r>
                  <a:rPr b="0" baseline="3000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</a:t>
                </a: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stage booster landing outcomes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826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78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 True ASDS: successful landing on a drone ship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211E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C9211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 None None: failure to land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826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78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 True RTLS: successful landing to a ground pad 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211E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C9211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 False ASDS: </a:t>
                </a:r>
                <a:r>
                  <a:rPr b="0" lang="en-US" sz="1400" strike="noStrike">
                    <a:solidFill>
                      <a:srgbClr val="0078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b="0" lang="en-US" sz="1400" strike="noStrike">
                    <a:solidFill>
                      <a:srgbClr val="C9211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failed landing on a drone ship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7826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78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 True Ocean: successful landing, specific region of the ocean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211E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C9211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 False Ocean: failed landing, specific region of the ocean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211E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C9211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6 None ASDS: failure to land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211E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C9211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7 False RTLS: failed landing to a ground pad</a:t>
                </a:r>
                <a:r>
                  <a:rPr b="0" lang="en-US" sz="1400" strike="noStrike">
                    <a:solidFill>
                      <a:srgbClr val="00782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/>
                  <a:buNone/>
                </a:pPr>
                <a:r>
                  <a:t/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/>
                  <a:buNone/>
                </a:pPr>
                <a:r>
                  <a:t/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7966440" y="4935600"/>
                <a:ext cx="2716500" cy="913800"/>
              </a:xfrm>
              <a:prstGeom prst="rect">
                <a:avLst/>
              </a:prstGeom>
              <a:solidFill>
                <a:srgbClr val="CCFFCC"/>
              </a:solidFill>
              <a:ln cap="flat" cmpd="sng" w="18350">
                <a:solidFill>
                  <a:srgbClr val="0099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4000" lIns="99000" spcFirstLastPara="1" rIns="99000" wrap="square" tIns="54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Created a Training label: 'Class'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211E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C9211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 = 0: booster landing failure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00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0066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 = 1:  booster landing success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4" name="Google Shape;204;p26"/>
              <p:cNvCxnSpPr/>
              <p:nvPr/>
            </p:nvCxnSpPr>
            <p:spPr>
              <a:xfrm flipH="1">
                <a:off x="9159480" y="4403880"/>
                <a:ext cx="5400" cy="531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465A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205" name="Google Shape;205;p26"/>
            <p:cNvGrpSpPr/>
            <p:nvPr/>
          </p:nvGrpSpPr>
          <p:grpSpPr>
            <a:xfrm>
              <a:off x="850320" y="1371600"/>
              <a:ext cx="7112520" cy="4904280"/>
              <a:chOff x="850320" y="1371600"/>
              <a:chExt cx="7112520" cy="4904280"/>
            </a:xfrm>
          </p:grpSpPr>
          <p:sp>
            <p:nvSpPr>
              <p:cNvPr id="206" name="Google Shape;206;p26"/>
              <p:cNvSpPr/>
              <p:nvPr/>
            </p:nvSpPr>
            <p:spPr>
              <a:xfrm>
                <a:off x="850320" y="1371600"/>
                <a:ext cx="1755000" cy="54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alibri"/>
                  <a:buNone/>
                </a:pPr>
                <a:r>
                  <a:rPr b="0" lang="en-US" sz="16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Dataframe</a:t>
                </a:r>
                <a:endParaRPr b="0" sz="16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alibri"/>
                  <a:buNone/>
                </a:pPr>
                <a:r>
                  <a:rPr b="0" lang="en-US" sz="16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From SpaceX API </a:t>
                </a:r>
                <a:endParaRPr b="0" sz="16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872280" y="3335400"/>
                <a:ext cx="2285400" cy="1064100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Identified: 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16000" lvl="0" marL="2160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30"/>
                  <a:buFont typeface="Noto Sans Symbols"/>
                  <a:buChar char="●"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null values for each feature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16000" lvl="0" marL="2160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30"/>
                  <a:buFont typeface="Noto Sans Symbols"/>
                  <a:buChar char="●"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numerical and categorical features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855360" y="2744640"/>
                <a:ext cx="2223000" cy="45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alibri"/>
                  <a:buNone/>
                </a:pPr>
                <a:r>
                  <a:rPr b="0" lang="en-US" sz="16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SpaceX dataset</a:t>
                </a:r>
                <a:endParaRPr b="0" sz="16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alibri"/>
                  <a:buNone/>
                </a:pPr>
                <a:r>
                  <a:rPr b="0" lang="en-US" sz="16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Further Data wrangling</a:t>
                </a:r>
                <a:endParaRPr b="0" sz="16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lang="en-US" sz="18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9" name="Google Shape;209;p26"/>
              <p:cNvGrpSpPr/>
              <p:nvPr/>
            </p:nvGrpSpPr>
            <p:grpSpPr>
              <a:xfrm>
                <a:off x="919080" y="1963800"/>
                <a:ext cx="5251800" cy="685200"/>
                <a:chOff x="919080" y="1963800"/>
                <a:chExt cx="5251800" cy="685200"/>
              </a:xfrm>
            </p:grpSpPr>
            <p:sp>
              <p:nvSpPr>
                <p:cNvPr id="210" name="Google Shape;210;p26"/>
                <p:cNvSpPr/>
                <p:nvPr/>
              </p:nvSpPr>
              <p:spPr>
                <a:xfrm>
                  <a:off x="919080" y="1969200"/>
                  <a:ext cx="2051400" cy="679800"/>
                </a:xfrm>
                <a:prstGeom prst="rect">
                  <a:avLst/>
                </a:prstGeom>
                <a:solidFill>
                  <a:srgbClr val="99CCFF"/>
                </a:solidFill>
                <a:ln>
                  <a:noFill/>
                </a:ln>
              </p:spPr>
              <p:txBody>
                <a:bodyPr anchorCtr="0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r>
                    <a:rPr b="0" lang="en-US" sz="1400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Identified missing values</a:t>
                  </a:r>
                  <a:endParaRPr b="0" sz="1400" strike="noStrike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p26"/>
                <p:cNvSpPr/>
                <p:nvPr/>
              </p:nvSpPr>
              <p:spPr>
                <a:xfrm>
                  <a:off x="3428280" y="1963800"/>
                  <a:ext cx="2742600" cy="679800"/>
                </a:xfrm>
                <a:prstGeom prst="rect">
                  <a:avLst/>
                </a:prstGeom>
                <a:solidFill>
                  <a:srgbClr val="99CCFF"/>
                </a:solidFill>
                <a:ln>
                  <a:noFill/>
                </a:ln>
              </p:spPr>
              <p:txBody>
                <a:bodyPr anchorCtr="0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r>
                    <a:rPr b="0" lang="en-US" sz="1400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Replaced missing “PayloadMass” value with mean value</a:t>
                  </a:r>
                  <a:endParaRPr b="0" sz="1400" strike="noStrike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12" name="Google Shape;212;p26"/>
                <p:cNvCxnSpPr/>
                <p:nvPr/>
              </p:nvCxnSpPr>
              <p:spPr>
                <a:xfrm>
                  <a:off x="3003840" y="2313360"/>
                  <a:ext cx="457200" cy="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3465A4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</p:grpSp>
          <p:cxnSp>
            <p:nvCxnSpPr>
              <p:cNvPr id="213" name="Google Shape;213;p26"/>
              <p:cNvCxnSpPr/>
              <p:nvPr/>
            </p:nvCxnSpPr>
            <p:spPr>
              <a:xfrm flipH="1">
                <a:off x="2606040" y="2644200"/>
                <a:ext cx="2057400" cy="234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465A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14" name="Google Shape;214;p26"/>
              <p:cNvCxnSpPr/>
              <p:nvPr/>
            </p:nvCxnSpPr>
            <p:spPr>
              <a:xfrm>
                <a:off x="3158280" y="3792600"/>
                <a:ext cx="363210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465A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15" name="Google Shape;215;p26"/>
              <p:cNvSpPr/>
              <p:nvPr/>
            </p:nvSpPr>
            <p:spPr>
              <a:xfrm>
                <a:off x="3430440" y="3028680"/>
                <a:ext cx="3199800" cy="1371000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/>
                  <a:buNone/>
                </a:pPr>
                <a:r>
                  <a:t/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Calculated: 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16000" lvl="0" marL="2160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30"/>
                  <a:buFont typeface="Noto Sans Symbols"/>
                  <a:buChar char="●"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Number of launches on each site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16000" lvl="0" marL="2160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30"/>
                  <a:buFont typeface="Noto Sans Symbols"/>
                  <a:buChar char="●"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number and occurrence of each orbit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16000" lvl="0" marL="2160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30"/>
                  <a:buFont typeface="Noto Sans Symbols"/>
                  <a:buChar char="●"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number and occurrence of missions outcome per orbit type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/>
                  <a:buNone/>
                </a:pPr>
                <a:r>
                  <a:t/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/>
                  <a:buNone/>
                </a:pPr>
                <a:r>
                  <a:t/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16" name="Google Shape;216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934200" y="4707000"/>
                <a:ext cx="6087601" cy="156888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17" name="Google Shape;217;p26"/>
              <p:cNvCxnSpPr/>
              <p:nvPr/>
            </p:nvCxnSpPr>
            <p:spPr>
              <a:xfrm flipH="1">
                <a:off x="7022640" y="5392800"/>
                <a:ext cx="940200" cy="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465A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sp>
        <p:nvSpPr>
          <p:cNvPr id="218" name="Google Shape;218;p26"/>
          <p:cNvSpPr txBox="1"/>
          <p:nvPr/>
        </p:nvSpPr>
        <p:spPr>
          <a:xfrm>
            <a:off x="514575" y="6418075"/>
            <a:ext cx="1015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5"/>
              </a:rPr>
              <a:t>https://github.com/pawansaini21/Applied_Data_Science_Capstone_SpaceX_IBM_FINAL/blob/main/labs-jupyter-spacex-Data%20wrangling%20(1).ipynb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5" name="Google Shape;225;p27"/>
          <p:cNvGrpSpPr/>
          <p:nvPr/>
        </p:nvGrpSpPr>
        <p:grpSpPr>
          <a:xfrm>
            <a:off x="5303880" y="1445400"/>
            <a:ext cx="6116400" cy="4570920"/>
            <a:chOff x="5303880" y="1445400"/>
            <a:chExt cx="6116400" cy="4570920"/>
          </a:xfrm>
        </p:grpSpPr>
        <p:pic>
          <p:nvPicPr>
            <p:cNvPr id="226" name="Google Shape;226;p27"/>
            <p:cNvPicPr preferRelativeResize="0"/>
            <p:nvPr/>
          </p:nvPicPr>
          <p:blipFill rotWithShape="1">
            <a:blip r:embed="rId4">
              <a:alphaModFix/>
            </a:blip>
            <a:srcRect b="0" l="0" r="15754" t="0"/>
            <a:stretch/>
          </p:blipFill>
          <p:spPr>
            <a:xfrm>
              <a:off x="5303880" y="1445400"/>
              <a:ext cx="6116400" cy="4570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7"/>
            <p:cNvSpPr/>
            <p:nvPr/>
          </p:nvSpPr>
          <p:spPr>
            <a:xfrm>
              <a:off x="8964360" y="2614320"/>
              <a:ext cx="2453100" cy="6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400"/>
                <a:buFont typeface="Calibri"/>
                <a:buNone/>
              </a:pPr>
              <a:r>
                <a:rPr b="1" lang="en-US" sz="1400" strike="noStrike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MySQL local server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90000"/>
                </a:buClr>
                <a:buSzPts val="1400"/>
                <a:buFont typeface="Calibri"/>
                <a:buNone/>
              </a:pPr>
              <a:r>
                <a:rPr b="0" lang="en-US" sz="1400" strike="noStrike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Building “spacex_v11” table.</a:t>
              </a:r>
              <a:r>
                <a:rPr b="0" lang="en-US" sz="1400" strike="noStrike">
                  <a:solidFill>
                    <a:srgbClr val="C9211E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/>
                <a:buNone/>
              </a:pPr>
              <a:r>
                <a:t/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" name="Google Shape;228;p27"/>
          <p:cNvGrpSpPr/>
          <p:nvPr/>
        </p:nvGrpSpPr>
        <p:grpSpPr>
          <a:xfrm>
            <a:off x="685800" y="1282320"/>
            <a:ext cx="5251800" cy="1988280"/>
            <a:chOff x="685800" y="1282320"/>
            <a:chExt cx="5251800" cy="1988280"/>
          </a:xfrm>
        </p:grpSpPr>
        <p:sp>
          <p:nvSpPr>
            <p:cNvPr id="229" name="Google Shape;229;p27"/>
            <p:cNvSpPr/>
            <p:nvPr/>
          </p:nvSpPr>
          <p:spPr>
            <a:xfrm>
              <a:off x="685800" y="1282320"/>
              <a:ext cx="5251800" cy="168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9211E"/>
                </a:buClr>
                <a:buSzPts val="1200"/>
                <a:buFont typeface="Calibri"/>
                <a:buNone/>
              </a:pPr>
              <a:r>
                <a:rPr b="1" lang="en-US" sz="1200" u="sng" strike="noStrike">
                  <a:solidFill>
                    <a:srgbClr val="C9211E"/>
                  </a:solidFill>
                  <a:latin typeface="Calibri"/>
                  <a:ea typeface="Calibri"/>
                  <a:cs typeface="Calibri"/>
                  <a:sym typeface="Calibri"/>
                </a:rPr>
                <a:t>For the reviewer, </a:t>
              </a:r>
              <a:r>
                <a:rPr b="1" lang="en-US" sz="1200" strike="noStrike">
                  <a:solidFill>
                    <a:srgbClr val="C9211E"/>
                  </a:solidFill>
                  <a:latin typeface="Calibri"/>
                  <a:ea typeface="Calibri"/>
                  <a:cs typeface="Calibri"/>
                  <a:sym typeface="Calibri"/>
                </a:rPr>
                <a:t>for emulating SQL queries:  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16000" lvl="0" marL="216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"/>
                <a:buFont typeface="Noto Sans Symbols"/>
                <a:buChar char="●"/>
              </a:pPr>
              <a:r>
                <a:rPr b="1" lang="en-US" sz="1200" strike="noStrike">
                  <a:solidFill>
                    <a:srgbClr val="C9211E"/>
                  </a:solidFill>
                  <a:latin typeface="Calibri"/>
                  <a:ea typeface="Calibri"/>
                  <a:cs typeface="Calibri"/>
                  <a:sym typeface="Calibri"/>
                </a:rPr>
                <a:t>I created a MySQL local server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16000" lvl="0" marL="216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"/>
                <a:buFont typeface="Noto Sans Symbols"/>
                <a:buChar char="●"/>
              </a:pPr>
              <a:r>
                <a:rPr b="1" lang="en-US" sz="1200" strike="noStrike">
                  <a:solidFill>
                    <a:srgbClr val="C9211E"/>
                  </a:solidFill>
                  <a:latin typeface="Calibri"/>
                  <a:ea typeface="Calibri"/>
                  <a:cs typeface="Calibri"/>
                  <a:sym typeface="Calibri"/>
                </a:rPr>
                <a:t>I created a database:  'spacex_database'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16000" lvl="0" marL="216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"/>
                <a:buFont typeface="Noto Sans Symbols"/>
                <a:buChar char="●"/>
              </a:pPr>
              <a:r>
                <a:rPr b="1" lang="en-US" sz="1200" strike="noStrike">
                  <a:solidFill>
                    <a:srgbClr val="C9211E"/>
                  </a:solidFill>
                  <a:latin typeface="Calibri"/>
                  <a:ea typeface="Calibri"/>
                  <a:cs typeface="Calibri"/>
                  <a:sym typeface="Calibri"/>
                </a:rPr>
                <a:t>I saved SpaceX csv file in Table “spacex_v11” (see picture)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16000" lvl="0" marL="216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"/>
                <a:buFont typeface="Noto Sans Symbols"/>
                <a:buChar char="●"/>
              </a:pPr>
              <a:r>
                <a:rPr b="1" lang="en-US" sz="1200" strike="noStrike">
                  <a:solidFill>
                    <a:srgbClr val="C9211E"/>
                  </a:solidFill>
                  <a:latin typeface="Calibri"/>
                  <a:ea typeface="Calibri"/>
                  <a:cs typeface="Calibri"/>
                  <a:sym typeface="Calibri"/>
                </a:rPr>
                <a:t>I established a connection “conn” wih “spacex_database”. 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SzPts val="1200"/>
                <a:buFont typeface="Arial"/>
                <a:buNone/>
              </a:pPr>
              <a:r>
                <a:t/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SzPts val="1200"/>
                <a:buFont typeface="Arial"/>
                <a:buNone/>
              </a:pPr>
              <a:r>
                <a:t/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SzPts val="1200"/>
                <a:buFont typeface="Arial"/>
                <a:buNone/>
              </a:pPr>
              <a:r>
                <a:t/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SzPts val="1200"/>
                <a:buFont typeface="Arial"/>
                <a:buNone/>
              </a:pPr>
              <a:r>
                <a:t/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" name="Google Shape;230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65680" y="2286000"/>
              <a:ext cx="3628800" cy="984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7"/>
          <p:cNvSpPr/>
          <p:nvPr/>
        </p:nvSpPr>
        <p:spPr>
          <a:xfrm>
            <a:off x="691200" y="3203280"/>
            <a:ext cx="5480400" cy="2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ran SQL queries with “pd.read_sql_queries”: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	to download data in a Jupyter Notebook (dataframe)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	to display information about: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• Launch sites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• Payload mass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• Booster versions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• Mission outcomes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• Booster landings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800" y="3512880"/>
            <a:ext cx="4570920" cy="60084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/>
          <p:nvPr/>
        </p:nvSpPr>
        <p:spPr>
          <a:xfrm>
            <a:off x="308525" y="6383475"/>
            <a:ext cx="1022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7"/>
              </a:rPr>
              <a:t>https://github.com/pawansaini21/Applied_Data_Science_Capstone_SpaceX_IBM_FINAL/blob/main/labs-jupyter-spacex-Data%20wrangling%20(1).ipynb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760320" y="1544760"/>
            <a:ext cx="6595500" cy="4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Exploring data in the Falcon 9 dataframe searching for factors and relations influencing launching success rate (booster recovery).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Payload mass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Orbit type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Launch site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Graphs and scatter charts with Matplotlib – Seaborn and Analysis.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Results with Scatter charts are labeled: class 0-1 (failure/success).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Payload mass v. Flight Number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Launch Site v. Flight number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Launch Site v. Payload mass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Orbit v. Flight number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Orbit v. Payload mass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Histogram: success rate for each orbit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Falcon 9 &amp; Ariane-5 launch success yearly trend.</a:t>
            </a:r>
            <a:r>
              <a:rPr b="0" i="0" lang="en-US" sz="1600" u="none" cap="none" strike="noStrike">
                <a:solidFill>
                  <a:srgbClr val="C9211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https://github.com/pawansaini21/Applied_Data_Science_Capstone_SpaceX_IBM_FINAL/blob/main/jupyter-labs-eda-dataviz%20(1).ipynb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1" name="Google Shape;241;p28"/>
          <p:cNvGrpSpPr/>
          <p:nvPr/>
        </p:nvGrpSpPr>
        <p:grpSpPr>
          <a:xfrm>
            <a:off x="8001000" y="1600200"/>
            <a:ext cx="2756880" cy="4046400"/>
            <a:chOff x="8001000" y="1600200"/>
            <a:chExt cx="2756880" cy="4046400"/>
          </a:xfrm>
        </p:grpSpPr>
        <p:pic>
          <p:nvPicPr>
            <p:cNvPr id="242" name="Google Shape;242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10000" y="1600200"/>
              <a:ext cx="2747880" cy="2007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8"/>
            <p:cNvPicPr preferRelativeResize="0"/>
            <p:nvPr/>
          </p:nvPicPr>
          <p:blipFill rotWithShape="1">
            <a:blip r:embed="rId6">
              <a:alphaModFix/>
            </a:blip>
            <a:srcRect b="0" l="1226" r="1411" t="0"/>
            <a:stretch/>
          </p:blipFill>
          <p:spPr>
            <a:xfrm>
              <a:off x="8001000" y="3721680"/>
              <a:ext cx="2738880" cy="19249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816480" y="1343520"/>
            <a:ext cx="5939400" cy="4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Launch success rate may depend on the location and proximity of a launch site. </a:t>
            </a: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Folium Interactive Map was used for visualizing and analyzing SpaceX Launch Sites.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 Interactive mapping library called Folium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Identified all SpaceX launch sites on a map: Florida, California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Included longitude and latitude info.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Identified  successful/failed launches for each site on map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Calculated the distance between a launch site (CCAFS_SLC40 in Cape Canaveral, FL ) and: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Closest coastline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Closest high traffic density railway:    Florida East Coast Railway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Closest high traffic density highway:   Interstate I95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Closest high density urban area:   Orlando (FL)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reference, we added the localization of European Space Agency (ESA) /ArianeEspace Ariane 5 and Soyuz launch pads in Kourou, French Guiana</a:t>
            </a: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29"/>
          <p:cNvGrpSpPr/>
          <p:nvPr/>
        </p:nvGrpSpPr>
        <p:grpSpPr>
          <a:xfrm>
            <a:off x="7495200" y="1371600"/>
            <a:ext cx="3473760" cy="4584840"/>
            <a:chOff x="7495200" y="1371600"/>
            <a:chExt cx="3473760" cy="4584840"/>
          </a:xfrm>
        </p:grpSpPr>
        <p:pic>
          <p:nvPicPr>
            <p:cNvPr id="252" name="Google Shape;252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95200" y="1371600"/>
              <a:ext cx="3443040" cy="1824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25800" y="3679920"/>
              <a:ext cx="3443041" cy="1906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29"/>
            <p:cNvSpPr/>
            <p:nvPr/>
          </p:nvSpPr>
          <p:spPr>
            <a:xfrm>
              <a:off x="7544160" y="3200400"/>
              <a:ext cx="3424800" cy="3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lang="en-US" sz="12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CCAFS_SLC40 in Cape Canaveral FL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lang="en-US" sz="12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Coordinates: -80.577</a:t>
              </a:r>
              <a:r>
                <a:rPr b="0" baseline="30000" lang="en-US" sz="12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lang="en-US" sz="12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28.563</a:t>
              </a:r>
              <a:r>
                <a:rPr b="0" baseline="30000" lang="en-US" sz="12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7534800" y="5563440"/>
              <a:ext cx="3424800" cy="3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lang="en-US" sz="12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Ariane launch pad - Kourou in French Guiana 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lang="en-US" sz="12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Coordinates: -52.792</a:t>
              </a:r>
              <a:r>
                <a:rPr b="0" baseline="30000" lang="en-US" sz="12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lang="en-US" sz="12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b="1" lang="en-US" sz="1200" strike="noStrike">
                  <a:solidFill>
                    <a:srgbClr val="007826"/>
                  </a:solidFill>
                  <a:latin typeface="Calibri"/>
                  <a:ea typeface="Calibri"/>
                  <a:cs typeface="Calibri"/>
                  <a:sym typeface="Calibri"/>
                </a:rPr>
                <a:t>5.265</a:t>
              </a:r>
              <a:r>
                <a:rPr b="1" baseline="30000" lang="en-US" sz="1200" strike="noStrike">
                  <a:solidFill>
                    <a:srgbClr val="007826"/>
                  </a:solidFill>
                  <a:latin typeface="Calibri"/>
                  <a:ea typeface="Calibri"/>
                  <a:cs typeface="Calibri"/>
                  <a:sym typeface="Calibri"/>
                </a:rPr>
                <a:t>o  </a:t>
              </a:r>
              <a:r>
                <a:rPr b="1" lang="en-US" sz="1200" strike="noStrike">
                  <a:solidFill>
                    <a:srgbClr val="007826"/>
                  </a:solidFill>
                  <a:latin typeface="Calibri"/>
                  <a:ea typeface="Calibri"/>
                  <a:cs typeface="Calibri"/>
                  <a:sym typeface="Calibri"/>
                </a:rPr>
                <a:t>(~ Equator)</a:t>
              </a:r>
              <a:endParaRPr b="0" sz="12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29"/>
          <p:cNvSpPr/>
          <p:nvPr/>
        </p:nvSpPr>
        <p:spPr>
          <a:xfrm>
            <a:off x="8915400" y="4343400"/>
            <a:ext cx="87600" cy="87600"/>
          </a:xfrm>
          <a:prstGeom prst="ellipse">
            <a:avLst/>
          </a:prstGeom>
          <a:noFill/>
          <a:ln cap="flat" cmpd="sng" w="54700">
            <a:solidFill>
              <a:srgbClr val="FF33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/>
        </p:nvSpPr>
        <p:spPr>
          <a:xfrm>
            <a:off x="643500" y="6293850"/>
            <a:ext cx="1002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6"/>
              </a:rPr>
              <a:t>https://github.com/pawansaini21/Applied_Data_Science_Capstone_SpaceX_IBM_FINAL/blob/main/lab_jupyter_launch_site_location%20(1).ipynb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" name="Google Shape;264;p30"/>
          <p:cNvGrpSpPr/>
          <p:nvPr/>
        </p:nvGrpSpPr>
        <p:grpSpPr>
          <a:xfrm>
            <a:off x="5961960" y="1600200"/>
            <a:ext cx="5464800" cy="4111560"/>
            <a:chOff x="5961960" y="1600200"/>
            <a:chExt cx="5464800" cy="4111560"/>
          </a:xfrm>
        </p:grpSpPr>
        <p:pic>
          <p:nvPicPr>
            <p:cNvPr id="265" name="Google Shape;26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61960" y="1600200"/>
              <a:ext cx="5464800" cy="20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961960" y="3876840"/>
              <a:ext cx="5464799" cy="18349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30"/>
          <p:cNvSpPr/>
          <p:nvPr/>
        </p:nvSpPr>
        <p:spPr>
          <a:xfrm>
            <a:off x="685800" y="1371600"/>
            <a:ext cx="5274300" cy="4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built an interactive dashboard with Plotly including: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Dropdown menu for selecting launch sites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Pie charts displaying success rate. 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Scatter chart displaying launch site, payload mass, success/failure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Range slider for selecting range of payload mass (kg).   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analyzing SpaceX launch records features: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site with largest successful launches.   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site with highest launch success rate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payload range(s) with highest launch success rate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payload range(s) with lowest launch success rate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F9 Booster version (v1.0, v1.1, FT, B4, B5, etc.) with highest launch success rate.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4377240" y="5272200"/>
            <a:ext cx="36186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Optimization of models hyper-parameters with </a:t>
            </a:r>
            <a:r>
              <a:rPr b="0" lang="en-US" sz="115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Scikit-learn GridSearchCV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Refined Optimization when possible (LR, SVM) for achieving highest accuracy with training set.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491040" y="5019480"/>
            <a:ext cx="38472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211E"/>
              </a:buClr>
              <a:buSzPts val="1400"/>
              <a:buFont typeface="Calibri"/>
              <a:buNone/>
            </a:pPr>
            <a:r>
              <a:rPr b="1" lang="en-US" sz="1400" strike="noStrike">
                <a:solidFill>
                  <a:srgbClr val="C9211E"/>
                </a:solidFill>
                <a:latin typeface="Calibri"/>
                <a:ea typeface="Calibri"/>
                <a:cs typeface="Calibri"/>
                <a:sym typeface="Calibri"/>
              </a:rPr>
              <a:t>Note to the reviewer</a:t>
            </a:r>
            <a:r>
              <a:rPr b="0" lang="en-US" sz="1400" strike="noStrike">
                <a:solidFill>
                  <a:srgbClr val="C9211E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211E"/>
              </a:buClr>
              <a:buSzPts val="1400"/>
              <a:buFont typeface="Calibri"/>
              <a:buNone/>
            </a:pPr>
            <a:r>
              <a:rPr b="0" lang="en-US" sz="1400" strike="noStrike">
                <a:solidFill>
                  <a:srgbClr val="C9211E"/>
                </a:solidFill>
                <a:latin typeface="Calibri"/>
                <a:ea typeface="Calibri"/>
                <a:cs typeface="Calibri"/>
                <a:sym typeface="Calibri"/>
              </a:rPr>
              <a:t>Data was shuffled in the split data process. For making results a bit more interesting</a:t>
            </a:r>
            <a:r>
              <a:rPr b="0" lang="en-US" sz="1600" strike="noStrike">
                <a:solidFill>
                  <a:srgbClr val="C9211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211E"/>
              </a:buClr>
              <a:buSzPts val="1100"/>
              <a:buFont typeface="Calibri"/>
              <a:buNone/>
            </a:pPr>
            <a:r>
              <a:rPr b="1" lang="en-US" sz="1100" strike="noStrike">
                <a:solidFill>
                  <a:srgbClr val="C9211E"/>
                </a:solidFill>
                <a:latin typeface="Calibri"/>
                <a:ea typeface="Calibri"/>
                <a:cs typeface="Calibri"/>
                <a:sym typeface="Calibri"/>
              </a:rPr>
              <a:t>“train_test_split( X, Y, test_size=0.2, random_state=3)”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31"/>
          <p:cNvGrpSpPr/>
          <p:nvPr/>
        </p:nvGrpSpPr>
        <p:grpSpPr>
          <a:xfrm>
            <a:off x="903960" y="1386000"/>
            <a:ext cx="10292460" cy="4264500"/>
            <a:chOff x="903960" y="1386000"/>
            <a:chExt cx="10292460" cy="4264500"/>
          </a:xfrm>
        </p:grpSpPr>
        <p:cxnSp>
          <p:nvCxnSpPr>
            <p:cNvPr id="277" name="Google Shape;277;p31"/>
            <p:cNvCxnSpPr/>
            <p:nvPr/>
          </p:nvCxnSpPr>
          <p:spPr>
            <a:xfrm flipH="1" rot="10800000">
              <a:off x="3886200" y="2222400"/>
              <a:ext cx="1425300" cy="2135400"/>
            </a:xfrm>
            <a:prstGeom prst="straightConnector1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8" name="Google Shape;278;p31"/>
            <p:cNvCxnSpPr/>
            <p:nvPr/>
          </p:nvCxnSpPr>
          <p:spPr>
            <a:xfrm flipH="1" rot="10800000">
              <a:off x="3886200" y="3079500"/>
              <a:ext cx="1407900" cy="1278300"/>
            </a:xfrm>
            <a:prstGeom prst="straightConnector1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79" name="Google Shape;279;p31"/>
            <p:cNvCxnSpPr/>
            <p:nvPr/>
          </p:nvCxnSpPr>
          <p:spPr>
            <a:xfrm flipH="1" rot="10800000">
              <a:off x="3886200" y="3945600"/>
              <a:ext cx="1407900" cy="412200"/>
            </a:xfrm>
            <a:prstGeom prst="straightConnector1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0" name="Google Shape;280;p31"/>
            <p:cNvCxnSpPr/>
            <p:nvPr/>
          </p:nvCxnSpPr>
          <p:spPr>
            <a:xfrm>
              <a:off x="3886200" y="4357800"/>
              <a:ext cx="1399200" cy="401700"/>
            </a:xfrm>
            <a:prstGeom prst="straightConnector1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1" name="Google Shape;281;p31"/>
            <p:cNvCxnSpPr/>
            <p:nvPr/>
          </p:nvCxnSpPr>
          <p:spPr>
            <a:xfrm>
              <a:off x="7147440" y="2230920"/>
              <a:ext cx="1515300" cy="2061000"/>
            </a:xfrm>
            <a:prstGeom prst="straightConnector1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2" name="Google Shape;282;p31"/>
            <p:cNvCxnSpPr/>
            <p:nvPr/>
          </p:nvCxnSpPr>
          <p:spPr>
            <a:xfrm>
              <a:off x="7121160" y="3114360"/>
              <a:ext cx="1541400" cy="1177500"/>
            </a:xfrm>
            <a:prstGeom prst="straightConnector1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3" name="Google Shape;283;p31"/>
            <p:cNvCxnSpPr/>
            <p:nvPr/>
          </p:nvCxnSpPr>
          <p:spPr>
            <a:xfrm>
              <a:off x="7129800" y="3988800"/>
              <a:ext cx="1557600" cy="369000"/>
            </a:xfrm>
            <a:prstGeom prst="straightConnector1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4" name="Google Shape;284;p31"/>
            <p:cNvCxnSpPr/>
            <p:nvPr/>
          </p:nvCxnSpPr>
          <p:spPr>
            <a:xfrm flipH="1" rot="10800000">
              <a:off x="7175880" y="4439100"/>
              <a:ext cx="1511700" cy="375900"/>
            </a:xfrm>
            <a:prstGeom prst="straightConnector1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285" name="Google Shape;285;p31"/>
            <p:cNvGrpSpPr/>
            <p:nvPr/>
          </p:nvGrpSpPr>
          <p:grpSpPr>
            <a:xfrm>
              <a:off x="5301000" y="1386000"/>
              <a:ext cx="1845120" cy="3663480"/>
              <a:chOff x="5301000" y="1386000"/>
              <a:chExt cx="1845120" cy="3663480"/>
            </a:xfrm>
          </p:grpSpPr>
          <p:sp>
            <p:nvSpPr>
              <p:cNvPr id="286" name="Google Shape;286;p31"/>
              <p:cNvSpPr/>
              <p:nvPr/>
            </p:nvSpPr>
            <p:spPr>
              <a:xfrm>
                <a:off x="5323320" y="1819080"/>
                <a:ext cx="1822800" cy="735000"/>
              </a:xfrm>
              <a:prstGeom prst="rect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Logistic Regression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5301000" y="2726280"/>
                <a:ext cx="1822800" cy="679800"/>
              </a:xfrm>
              <a:prstGeom prst="rect">
                <a:avLst/>
              </a:prstGeom>
              <a:solidFill>
                <a:srgbClr val="99CCFF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Support Vector Machine</a:t>
                </a: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(</a:t>
                </a:r>
                <a:r>
                  <a:rPr b="1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SVM)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5301000" y="3578400"/>
                <a:ext cx="1822800" cy="752400"/>
              </a:xfrm>
              <a:prstGeom prst="rect">
                <a:avLst/>
              </a:prstGeom>
              <a:solidFill>
                <a:srgbClr val="B4A7D6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Decision Tree 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Classifier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5314680" y="4466880"/>
                <a:ext cx="1822800" cy="5826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 Nearest Neighbors 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Classifier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5331960" y="1386000"/>
                <a:ext cx="1753500" cy="3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1" lang="en-US" sz="18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 Training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91" name="Google Shape;291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15400" y="1614600"/>
              <a:ext cx="1796400" cy="18237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2" name="Google Shape;292;p31"/>
            <p:cNvGrpSpPr/>
            <p:nvPr/>
          </p:nvGrpSpPr>
          <p:grpSpPr>
            <a:xfrm>
              <a:off x="903960" y="1733400"/>
              <a:ext cx="2977200" cy="3076500"/>
              <a:chOff x="903960" y="1733400"/>
              <a:chExt cx="2977200" cy="3076500"/>
            </a:xfrm>
          </p:grpSpPr>
          <p:sp>
            <p:nvSpPr>
              <p:cNvPr id="293" name="Google Shape;293;p31"/>
              <p:cNvSpPr/>
              <p:nvPr/>
            </p:nvSpPr>
            <p:spPr>
              <a:xfrm>
                <a:off x="903960" y="3943800"/>
                <a:ext cx="2977200" cy="866100"/>
              </a:xfrm>
              <a:prstGeom prst="rect">
                <a:avLst/>
              </a:prstGeom>
              <a:solidFill>
                <a:srgbClr val="D5EDF1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Split Data: Training, Testing Sets 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211E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C9211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Shuffling option ! 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1"/>
              <p:cNvSpPr/>
              <p:nvPr/>
            </p:nvSpPr>
            <p:spPr>
              <a:xfrm>
                <a:off x="1055880" y="1733400"/>
                <a:ext cx="2738100" cy="391200"/>
              </a:xfrm>
              <a:prstGeom prst="rect">
                <a:avLst/>
              </a:prstGeom>
              <a:solidFill>
                <a:srgbClr val="D5EDF1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Imported Falcon 9 launching data from .csv to Pandas dataframe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5" name="Google Shape;295;p31"/>
              <p:cNvCxnSpPr/>
              <p:nvPr/>
            </p:nvCxnSpPr>
            <p:spPr>
              <a:xfrm>
                <a:off x="2286000" y="2129760"/>
                <a:ext cx="3600" cy="1815900"/>
              </a:xfrm>
              <a:prstGeom prst="straightConnector1">
                <a:avLst/>
              </a:prstGeom>
              <a:noFill/>
              <a:ln cap="flat" cmpd="sng" w="18350">
                <a:solidFill>
                  <a:srgbClr val="3465A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296" name="Google Shape;296;p31"/>
              <p:cNvSpPr/>
              <p:nvPr/>
            </p:nvSpPr>
            <p:spPr>
              <a:xfrm>
                <a:off x="1004760" y="2301480"/>
                <a:ext cx="2738100" cy="908400"/>
              </a:xfrm>
              <a:prstGeom prst="rect">
                <a:avLst/>
              </a:prstGeom>
              <a:solidFill>
                <a:srgbClr val="D5EDF1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Supervised Classification models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Launcher landing Labels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16000" lvl="3" marL="8640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30"/>
                  <a:buFont typeface="Noto Sans Symbols"/>
                  <a:buChar char="●"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 0: fail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-216000" lvl="3" marL="8640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30"/>
                  <a:buFont typeface="Noto Sans Symbols"/>
                  <a:buChar char="●"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Class 1: success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1478880" y="3337200"/>
                <a:ext cx="1822800" cy="451200"/>
              </a:xfrm>
              <a:prstGeom prst="rect">
                <a:avLst/>
              </a:prstGeom>
              <a:solidFill>
                <a:srgbClr val="D5EDF1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 normalization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" name="Google Shape;298;p31"/>
            <p:cNvGrpSpPr/>
            <p:nvPr/>
          </p:nvGrpSpPr>
          <p:grpSpPr>
            <a:xfrm>
              <a:off x="8687520" y="3582360"/>
              <a:ext cx="2508900" cy="2068140"/>
              <a:chOff x="8687520" y="3582360"/>
              <a:chExt cx="2508900" cy="2068140"/>
            </a:xfrm>
          </p:grpSpPr>
          <p:sp>
            <p:nvSpPr>
              <p:cNvPr id="299" name="Google Shape;299;p31"/>
              <p:cNvSpPr/>
              <p:nvPr/>
            </p:nvSpPr>
            <p:spPr>
              <a:xfrm>
                <a:off x="8687520" y="3974400"/>
                <a:ext cx="2508900" cy="835500"/>
              </a:xfrm>
              <a:prstGeom prst="rect">
                <a:avLst/>
              </a:prstGeom>
              <a:solidFill>
                <a:srgbClr val="FFD099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Predictive analysis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Accuracy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Confusion matrix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9207000" y="3582360"/>
                <a:ext cx="1594200" cy="38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1" lang="en-US" sz="18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Testing set</a:t>
                </a:r>
                <a:endParaRPr b="0" sz="18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8687520" y="5043600"/>
                <a:ext cx="2508900" cy="606900"/>
              </a:xfrm>
              <a:prstGeom prst="rect">
                <a:avLst/>
              </a:prstGeom>
              <a:solidFill>
                <a:srgbClr val="FFD099"/>
              </a:solidFill>
              <a:ln>
                <a:noFill/>
              </a:ln>
            </p:spPr>
            <p:txBody>
              <a:bodyPr anchorCtr="0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Selection of best model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2" name="Google Shape;302;p31"/>
              <p:cNvCxnSpPr/>
              <p:nvPr/>
            </p:nvCxnSpPr>
            <p:spPr>
              <a:xfrm>
                <a:off x="9972000" y="4815000"/>
                <a:ext cx="300" cy="228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465A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sp>
        <p:nvSpPr>
          <p:cNvPr id="303" name="Google Shape;303;p31"/>
          <p:cNvSpPr txBox="1"/>
          <p:nvPr/>
        </p:nvSpPr>
        <p:spPr>
          <a:xfrm>
            <a:off x="414300" y="6302650"/>
            <a:ext cx="1072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5"/>
              </a:rPr>
              <a:t>https://github.com/pawansaini21/Applied_Data_Science_Capstone_SpaceX_IBM_FINAL/blob/main/SpaceX_Machine%20Learning%20Prediction_Part_5_v8_shuffling.ipynb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Interactive analytics demo in screenshots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Predictive analysis results</a:t>
            </a:r>
            <a:endParaRPr/>
          </a:p>
          <a:p>
            <a:pPr indent="-1143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310" name="Google Shape;310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 Site v. Flight Number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5600" y="1412280"/>
            <a:ext cx="8225999" cy="26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/>
          <p:nvPr/>
        </p:nvSpPr>
        <p:spPr>
          <a:xfrm>
            <a:off x="1828800" y="4114800"/>
            <a:ext cx="8868600" cy="23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chart displays valuable info about: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Chronology: flight numbers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flights per launch site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Success/Failure per launch site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Cape Canaveral  CCAFS-SLC 40 is the most used launch site.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CCAFS-SLC 40  concentrates most of failures , particularly </a:t>
            </a: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 early stage of Falcon9 project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CCAFS-SLC 40 southern location, most “risky” GTO and GEO launches may take place there.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Additional info needed: orbit, payload mass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v. Payload 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1371600"/>
            <a:ext cx="8225999" cy="26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/>
          <p:nvPr/>
        </p:nvSpPr>
        <p:spPr>
          <a:xfrm>
            <a:off x="1645920" y="4031640"/>
            <a:ext cx="88686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chart brings additional info: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Payload mass per launch site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Success/Failure per payload mass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Falcon9 specifications, heavy payloads &gt; 10000 kg are sent to low/medium orbits LEO/MEO only.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looks like the percentage of failures is lower for heavy payload. Which would indicate that low orbits are less risky to the success of the mission (recovery of booster).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Light payloads are not necessarily all sent to GTO/GEO.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More information is needed for extracting some correlation: success rate v. payload/orbit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36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Orbit Type v. Flight Number 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1426320"/>
            <a:ext cx="8226000" cy="268488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6"/>
          <p:cNvSpPr/>
          <p:nvPr/>
        </p:nvSpPr>
        <p:spPr>
          <a:xfrm>
            <a:off x="1622160" y="4164120"/>
            <a:ext cx="93690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chart brings additional info: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flights per Orbit.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2" marL="647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Success rate per orbit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number of flights for: GEO, SO, HEO, ESL-1, MEO is not significant for concluding about success rate.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PO, SSO, ISS, VLEO are low orbits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GTO is a transfer orbit to GEO.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looks like GTO are higher risk missions, low orbits are lower risk.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confirm with the following histogram.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37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7040" y="2057400"/>
            <a:ext cx="4643641" cy="265032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7"/>
          <p:cNvSpPr/>
          <p:nvPr/>
        </p:nvSpPr>
        <p:spPr>
          <a:xfrm>
            <a:off x="750600" y="1401840"/>
            <a:ext cx="6098400" cy="3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Remarks: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GTO is a transfer orbit to GEO.  Low thrust engines of the payload (satellite)  complete the orbiting phase.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ignore results: GEO, SO, HEO, ESL-1, MEO. The number of flights is not significant.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GTO sees the lowest success rate as suggested in previous slide.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SSO 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(polar low orbit)</a:t>
            </a: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the highest one.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Success rate may strongly depend on both: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payload mass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orbit.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211E"/>
              </a:buClr>
              <a:buSzPts val="1600"/>
              <a:buFont typeface="Calibri"/>
              <a:buNone/>
            </a:pPr>
            <a:r>
              <a:rPr b="1" lang="en-US" sz="1600" strike="noStrike">
                <a:solidFill>
                  <a:srgbClr val="C9211E"/>
                </a:solidFill>
                <a:latin typeface="Calibri"/>
                <a:ea typeface="Calibri"/>
                <a:cs typeface="Calibri"/>
                <a:sym typeface="Calibri"/>
              </a:rPr>
              <a:t>meaning the amount of energy deployed at lift-off</a:t>
            </a:r>
            <a:r>
              <a:rPr b="0" lang="en-US" sz="1600" strike="noStrike">
                <a:solidFill>
                  <a:srgbClr val="C9211E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that may induce </a:t>
            </a:r>
            <a:r>
              <a:rPr b="1" i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strong noise/vibrations that are known to damage satellites*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Vibrations could damage some of the booster electronics, inertial guidance systems... and cause booster recovery/landing failure.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also need additional info about payload mass/orbit. Fortunately it is available.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b="0" lang="en-US" sz="14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https://adsabs.harvard.edu/full/1996ESASP.386..237F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Orbit Type v. Payload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1498680"/>
            <a:ext cx="8226000" cy="255672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/>
          <p:nvPr/>
        </p:nvSpPr>
        <p:spPr>
          <a:xfrm>
            <a:off x="1371600" y="4269960"/>
            <a:ext cx="100548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chart brings final info about “Orbit v. Payload”.  It describes the distribution “success rate v. (payload, orbit)”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 trends: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Maximum success rate with: low orbit except (ISS) and low payload mass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ISS:  based on “</a:t>
            </a:r>
            <a:r>
              <a:rPr b="0" lang="en-US" sz="1600" strike="noStrike">
                <a:solidFill>
                  <a:srgbClr val="0B49CB"/>
                </a:solidFill>
                <a:latin typeface="Calibri"/>
                <a:ea typeface="Calibri"/>
                <a:cs typeface="Calibri"/>
                <a:sym typeface="Calibri"/>
              </a:rPr>
              <a:t>Orbit Type v. Flight Number” 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5/8 failures occurred in the early stage of Falcon 9 project. When Falcon 9 reliability was low.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2000 and 7500 kg, success rate seems to be evenly distributed for GTO.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Independently of payload mass, GTO is a risky “orbit” affecting missions success rate.  Falcon 9 reliability improves over time, but there are still recent failed booster recovery after GTO launches. 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39"/>
          <p:cNvSpPr txBox="1"/>
          <p:nvPr>
            <p:ph idx="1" type="body"/>
          </p:nvPr>
        </p:nvSpPr>
        <p:spPr>
          <a:xfrm>
            <a:off x="777240" y="1371600"/>
            <a:ext cx="9736200" cy="4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Total number of successful and failure mission outcomes (from SQL queries).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Here success is defined based on properly launching/orbiting payload. Success rate is very high:  ~99% like Ariane-5.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Nevertheless, Falcon9 maintains a competitive advantage in terms of cost per kg compared with classic launchers like Ariane-5, </a:t>
            </a:r>
            <a:r>
              <a:rPr b="1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only if the reusable booster is recovered.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Therefore Falcon9 “success rate” in this report is defined after successful booster recovery (landing).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2640"/>
              <a:buFont typeface="Arial"/>
              <a:buNone/>
            </a:pPr>
            <a:r>
              <a:rPr b="0" lang="en-US" sz="264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 b="0" sz="264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9080" y="3507480"/>
            <a:ext cx="7601040" cy="220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40"/>
          <p:cNvGrpSpPr/>
          <p:nvPr/>
        </p:nvGrpSpPr>
        <p:grpSpPr>
          <a:xfrm>
            <a:off x="2531880" y="1522440"/>
            <a:ext cx="7101360" cy="2282400"/>
            <a:chOff x="2531880" y="1522440"/>
            <a:chExt cx="7101360" cy="2282400"/>
          </a:xfrm>
        </p:grpSpPr>
        <p:pic>
          <p:nvPicPr>
            <p:cNvPr id="372" name="Google Shape;37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31880" y="1522440"/>
              <a:ext cx="3297240" cy="228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18080" y="1522440"/>
              <a:ext cx="3215160" cy="228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40"/>
          <p:cNvSpPr/>
          <p:nvPr/>
        </p:nvSpPr>
        <p:spPr>
          <a:xfrm>
            <a:off x="914400" y="3912120"/>
            <a:ext cx="93726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Falcon 9 reliability significantly improves over time .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Success rate, </a:t>
            </a: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here defined after successful booster recovery for Falcon9,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depends on: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Payload mass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Orbit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other factors we investigate next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Independently of payload mass, orbits, </a:t>
            </a: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Ariane 5 has a close to 100% success rate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for 82 flights since 2003.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Falcon9 average booster recovery success rate si 66%.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Success rate currently sufficient for SpaceX financial viability. 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42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&amp; Records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2"/>
          <p:cNvSpPr/>
          <p:nvPr/>
        </p:nvSpPr>
        <p:spPr>
          <a:xfrm>
            <a:off x="685800" y="1371600"/>
            <a:ext cx="7083300" cy="23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1" lang="en-US" sz="1600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Before starting launch sites analysis, we list the names of all launch sites and some launch records (from SQL queries).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1" lang="en-US" sz="1600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5 records where launch sites begin with `CCA`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320" y="2057400"/>
            <a:ext cx="7044839" cy="144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4033080"/>
            <a:ext cx="10054799" cy="259344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8229600" y="2450160"/>
            <a:ext cx="2968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are 4 distinct launch sites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43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v. Orbit type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3"/>
          <p:cNvSpPr/>
          <p:nvPr/>
        </p:nvSpPr>
        <p:spPr>
          <a:xfrm>
            <a:off x="829440" y="4114800"/>
            <a:ext cx="7399200" cy="21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added that scattered chart, which has implications in the analysis of launch sites.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VAFB SLC 4E launch site in California, is used only for PO and SSO orbits, </a:t>
            </a: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meaning low altitude polar orbits. 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North or south?  bound flights over the ocean.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GTO/GEO launches take place in Florida launch sites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As close as possible to the equator where earth tangential velocity is maximum, acting like a slingshot at lift off, from west to east over the ocean. (see gif).  </a:t>
            </a: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helps with orbiting GEO satellites with less energy. 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640" y="1354320"/>
            <a:ext cx="8226358" cy="262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8080" y="1828800"/>
            <a:ext cx="2219760" cy="182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14560" y="4153320"/>
            <a:ext cx="3134160" cy="182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858350" y="1813850"/>
            <a:ext cx="9828600" cy="4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92929"/>
                </a:solidFill>
              </a:rPr>
              <a:t>In a highly competitive business environment:  </a:t>
            </a:r>
            <a:endParaRPr sz="2200">
              <a:solidFill>
                <a:srgbClr val="292929"/>
              </a:solidFill>
            </a:endParaRPr>
          </a:p>
          <a:p>
            <a:pPr indent="-336867" lvl="0" marL="457200" marR="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SpaceX has revolutionized the launch of satellites with a concept of reusable launcher/booster: Falcon9/Falcon 9 Heavy  </a:t>
            </a:r>
            <a:endParaRPr sz="2200">
              <a:solidFill>
                <a:srgbClr val="292929"/>
              </a:solidFill>
            </a:endParaRPr>
          </a:p>
          <a:p>
            <a:pPr indent="-336867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The main advantage of this concept is the significant reduction in cost per kg.  Reliability problems remain compared to classic launch vehicles like Soyuz or Ariane-5.  </a:t>
            </a:r>
            <a:endParaRPr sz="2200">
              <a:solidFill>
                <a:srgbClr val="292929"/>
              </a:solidFill>
            </a:endParaRPr>
          </a:p>
          <a:p>
            <a:pPr indent="-336867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For maintaining the “low cost” competitive advantage, compared with classic launchers, Falcon9 mission success is defined as the successful recovery or landing of the booster.  </a:t>
            </a:r>
            <a:endParaRPr sz="2200">
              <a:solidFill>
                <a:srgbClr val="292929"/>
              </a:solidFill>
            </a:endParaRPr>
          </a:p>
          <a:p>
            <a:pPr indent="-336867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Falcon9 booster successful recovery depends on features such as:  orbit  payload mass  booster versions Launching sites…  </a:t>
            </a:r>
            <a:endParaRPr sz="2200">
              <a:solidFill>
                <a:srgbClr val="292929"/>
              </a:solidFill>
            </a:endParaRPr>
          </a:p>
          <a:p>
            <a:pPr indent="-336867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Based on these features, the best Machine Learning supervised classification model developed in this report, predicted booster recovery outcome with an accuracy close to 94%. </a:t>
            </a:r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5" name="Google Shape;405;p44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53"/>
              <a:buFont typeface="Arial"/>
              <a:buNone/>
            </a:pPr>
            <a:r>
              <a:rPr b="0" lang="en-US" sz="3253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SpaceX: All launch sites</a:t>
            </a:r>
            <a:endParaRPr b="0" sz="3253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4"/>
          <p:cNvGrpSpPr/>
          <p:nvPr/>
        </p:nvGrpSpPr>
        <p:grpSpPr>
          <a:xfrm>
            <a:off x="758880" y="1690920"/>
            <a:ext cx="10621079" cy="4410960"/>
            <a:chOff x="758880" y="1690920"/>
            <a:chExt cx="10621079" cy="4410960"/>
          </a:xfrm>
        </p:grpSpPr>
        <p:pic>
          <p:nvPicPr>
            <p:cNvPr id="407" name="Google Shape;407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06080" y="1696680"/>
              <a:ext cx="6726602" cy="3197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8880" y="4114800"/>
              <a:ext cx="2895481" cy="18255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9" name="Google Shape;409;p44"/>
            <p:cNvCxnSpPr/>
            <p:nvPr/>
          </p:nvCxnSpPr>
          <p:spPr>
            <a:xfrm flipH="1" rot="10800000">
              <a:off x="1600200" y="3308400"/>
              <a:ext cx="1317900" cy="1492200"/>
            </a:xfrm>
            <a:prstGeom prst="straightConnector1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10" name="Google Shape;410;p44"/>
            <p:cNvSpPr/>
            <p:nvPr/>
          </p:nvSpPr>
          <p:spPr>
            <a:xfrm>
              <a:off x="3657600" y="5122080"/>
              <a:ext cx="4908900" cy="97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-216000" lvl="0" marL="216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0"/>
                <a:buFont typeface="Noto Sans Symbols"/>
                <a:buChar char="●"/>
              </a:pPr>
              <a:r>
                <a:rPr b="1" lang="en-US" sz="14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VAFB SLC-4E: Vandenberg Space Launch Complex 4 (CA)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16000" lvl="0" marL="216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0"/>
                <a:buFont typeface="Noto Sans Symbols"/>
                <a:buChar char="●"/>
              </a:pPr>
              <a:r>
                <a:rPr b="1" lang="en-US" sz="14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KSC-LC29A: Kennedy Space Center - Merritt Island (FL)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16000" lvl="0" marL="216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0"/>
                <a:buFont typeface="Noto Sans Symbols"/>
                <a:buChar char="●"/>
              </a:pPr>
              <a:r>
                <a:rPr b="1" lang="en-US" sz="14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CCAFS-LC40: Cape Canaveral Launch Complex 40 (FL)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-216000" lvl="0" marL="216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30"/>
                <a:buFont typeface="Noto Sans Symbols"/>
                <a:buChar char="●"/>
              </a:pPr>
              <a:r>
                <a:rPr b="1" lang="en-US" sz="14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CCAF-SLC40: Cape Canaveral Space Launch Complex 40(FL)</a:t>
              </a:r>
              <a:endParaRPr b="0" sz="14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1" name="Google Shape;411;p44"/>
            <p:cNvGrpSpPr/>
            <p:nvPr/>
          </p:nvGrpSpPr>
          <p:grpSpPr>
            <a:xfrm>
              <a:off x="8229600" y="1690920"/>
              <a:ext cx="3150359" cy="4249440"/>
              <a:chOff x="8229600" y="1690920"/>
              <a:chExt cx="3150359" cy="4249440"/>
            </a:xfrm>
          </p:grpSpPr>
          <p:pic>
            <p:nvPicPr>
              <p:cNvPr id="412" name="Google Shape;412;p4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5642" t="0"/>
              <a:stretch/>
            </p:blipFill>
            <p:spPr>
              <a:xfrm>
                <a:off x="8458200" y="4114800"/>
                <a:ext cx="2921759" cy="182556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13" name="Google Shape;413;p44"/>
              <p:cNvCxnSpPr/>
              <p:nvPr/>
            </p:nvCxnSpPr>
            <p:spPr>
              <a:xfrm rot="10800000">
                <a:off x="8229600" y="4343400"/>
                <a:ext cx="1828800" cy="68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465A4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pic>
            <p:nvPicPr>
              <p:cNvPr id="414" name="Google Shape;414;p4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662400" y="1690920"/>
                <a:ext cx="1661040" cy="18255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5" name="Google Shape;415;p44"/>
              <p:cNvSpPr/>
              <p:nvPr/>
            </p:nvSpPr>
            <p:spPr>
              <a:xfrm>
                <a:off x="10287000" y="4572000"/>
                <a:ext cx="453900" cy="453900"/>
              </a:xfrm>
              <a:prstGeom prst="ellipse">
                <a:avLst/>
              </a:prstGeom>
              <a:noFill/>
              <a:ln cap="flat" cmpd="sng" w="18350">
                <a:solidFill>
                  <a:srgbClr val="FF33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16" name="Google Shape;416;p44"/>
              <p:cNvCxnSpPr/>
              <p:nvPr/>
            </p:nvCxnSpPr>
            <p:spPr>
              <a:xfrm flipH="1" rot="10800000">
                <a:off x="10515600" y="3519600"/>
                <a:ext cx="300" cy="1052400"/>
              </a:xfrm>
              <a:prstGeom prst="straightConnector1">
                <a:avLst/>
              </a:prstGeom>
              <a:noFill/>
              <a:ln cap="flat" cmpd="sng" w="18350">
                <a:solidFill>
                  <a:srgbClr val="FF33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45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53"/>
              <a:buFont typeface="Arial"/>
              <a:buNone/>
            </a:pPr>
            <a:r>
              <a:rPr b="0" lang="en-US" sz="3253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Falcon 9 Success/Failed launches for each site</a:t>
            </a:r>
            <a:endParaRPr b="0" sz="3253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45"/>
          <p:cNvGrpSpPr/>
          <p:nvPr/>
        </p:nvGrpSpPr>
        <p:grpSpPr>
          <a:xfrm>
            <a:off x="457200" y="1600200"/>
            <a:ext cx="4340520" cy="4766760"/>
            <a:chOff x="457200" y="1600200"/>
            <a:chExt cx="4340520" cy="4766760"/>
          </a:xfrm>
        </p:grpSpPr>
        <p:pic>
          <p:nvPicPr>
            <p:cNvPr id="424" name="Google Shape;424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79720" y="4114800"/>
              <a:ext cx="1818000" cy="22521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5" name="Google Shape;425;p45"/>
            <p:cNvGrpSpPr/>
            <p:nvPr/>
          </p:nvGrpSpPr>
          <p:grpSpPr>
            <a:xfrm>
              <a:off x="457200" y="1600200"/>
              <a:ext cx="3654300" cy="2282820"/>
              <a:chOff x="457200" y="1600200"/>
              <a:chExt cx="3654300" cy="2282820"/>
            </a:xfrm>
          </p:grpSpPr>
          <p:pic>
            <p:nvPicPr>
              <p:cNvPr id="426" name="Google Shape;426;p4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271160" y="1600200"/>
                <a:ext cx="1926000" cy="18255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7" name="Google Shape;427;p45"/>
              <p:cNvSpPr/>
              <p:nvPr/>
            </p:nvSpPr>
            <p:spPr>
              <a:xfrm>
                <a:off x="457200" y="3438720"/>
                <a:ext cx="3654300" cy="4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Vandenberg Space Launch Complex 4 (CA)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VAFB SLC-4E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8" name="Google Shape;428;p45"/>
          <p:cNvGrpSpPr/>
          <p:nvPr/>
        </p:nvGrpSpPr>
        <p:grpSpPr>
          <a:xfrm>
            <a:off x="4253400" y="1617480"/>
            <a:ext cx="7561020" cy="4081920"/>
            <a:chOff x="4253400" y="1617480"/>
            <a:chExt cx="7561020" cy="4081920"/>
          </a:xfrm>
        </p:grpSpPr>
        <p:grpSp>
          <p:nvGrpSpPr>
            <p:cNvPr id="429" name="Google Shape;429;p45"/>
            <p:cNvGrpSpPr/>
            <p:nvPr/>
          </p:nvGrpSpPr>
          <p:grpSpPr>
            <a:xfrm>
              <a:off x="4253400" y="1617480"/>
              <a:ext cx="7561020" cy="2290380"/>
              <a:chOff x="4253400" y="1617480"/>
              <a:chExt cx="7561020" cy="2290380"/>
            </a:xfrm>
          </p:grpSpPr>
          <p:pic>
            <p:nvPicPr>
              <p:cNvPr id="430" name="Google Shape;430;p4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48840" y="1617480"/>
                <a:ext cx="2008440" cy="18255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45"/>
              <p:cNvSpPr/>
              <p:nvPr/>
            </p:nvSpPr>
            <p:spPr>
              <a:xfrm>
                <a:off x="9074520" y="3439080"/>
                <a:ext cx="2739900" cy="4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Cape Canaveral (FL)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CCAFS-SLC40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32" name="Google Shape;432;p4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894000" y="1639080"/>
                <a:ext cx="2026800" cy="182556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3" name="Google Shape;433;p45"/>
              <p:cNvSpPr/>
              <p:nvPr/>
            </p:nvSpPr>
            <p:spPr>
              <a:xfrm>
                <a:off x="6655320" y="3463560"/>
                <a:ext cx="2511300" cy="44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Cape Canaveral (FL) 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0" lang="en-US" sz="1400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CCAFS-LC40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4" name="Google Shape;434;p45"/>
              <p:cNvGrpSpPr/>
              <p:nvPr/>
            </p:nvGrpSpPr>
            <p:grpSpPr>
              <a:xfrm>
                <a:off x="4253400" y="1634760"/>
                <a:ext cx="2511300" cy="2273100"/>
                <a:chOff x="4253400" y="1634760"/>
                <a:chExt cx="2511300" cy="2273100"/>
              </a:xfrm>
            </p:grpSpPr>
            <p:pic>
              <p:nvPicPr>
                <p:cNvPr id="435" name="Google Shape;435;p45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4482000" y="1634760"/>
                  <a:ext cx="2045160" cy="18255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36" name="Google Shape;436;p45"/>
                <p:cNvSpPr/>
                <p:nvPr/>
              </p:nvSpPr>
              <p:spPr>
                <a:xfrm>
                  <a:off x="4253400" y="3463560"/>
                  <a:ext cx="2511300" cy="44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000" lIns="90000" spcFirstLastPara="1" rIns="90000" wrap="square" tIns="450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r>
                    <a:rPr b="0" lang="en-US" sz="1400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Kennedy Space Center (FL)</a:t>
                  </a:r>
                  <a:endParaRPr b="0" sz="1400" strike="noStrike"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r>
                    <a:rPr b="0" lang="en-US" sz="1400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KSC LC 39A</a:t>
                  </a:r>
                  <a:endParaRPr b="0" sz="1400" strike="noStrike"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37" name="Google Shape;437;p45"/>
            <p:cNvSpPr/>
            <p:nvPr/>
          </p:nvSpPr>
          <p:spPr>
            <a:xfrm>
              <a:off x="5486400" y="4800600"/>
              <a:ext cx="4341300" cy="8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1" lang="en-US" sz="16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Table:  Synthesis of launches outcomes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lang="en-US" sz="16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Class 0= failure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lang="en-US" sz="1600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Class 1= success</a:t>
              </a:r>
              <a:endParaRPr b="0" sz="1600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p46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20"/>
              <a:buFont typeface="Arial"/>
              <a:buNone/>
            </a:pPr>
            <a:r>
              <a:rPr b="0" lang="en-US" sz="322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Distances between a launch site to its proximities</a:t>
            </a:r>
            <a:endParaRPr b="0" sz="322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p46"/>
          <p:cNvGrpSpPr/>
          <p:nvPr/>
        </p:nvGrpSpPr>
        <p:grpSpPr>
          <a:xfrm>
            <a:off x="1106640" y="1416240"/>
            <a:ext cx="9634681" cy="3686760"/>
            <a:chOff x="1106640" y="1416240"/>
            <a:chExt cx="9634681" cy="3686760"/>
          </a:xfrm>
        </p:grpSpPr>
        <p:pic>
          <p:nvPicPr>
            <p:cNvPr id="445" name="Google Shape;445;p46"/>
            <p:cNvPicPr preferRelativeResize="0"/>
            <p:nvPr/>
          </p:nvPicPr>
          <p:blipFill rotWithShape="1">
            <a:blip r:embed="rId4">
              <a:alphaModFix/>
            </a:blip>
            <a:srcRect b="0" l="7245" r="6398" t="0"/>
            <a:stretch/>
          </p:blipFill>
          <p:spPr>
            <a:xfrm>
              <a:off x="1106640" y="1448640"/>
              <a:ext cx="4770000" cy="3654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10160" y="1416240"/>
              <a:ext cx="4331161" cy="179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46"/>
            <p:cNvSpPr/>
            <p:nvPr/>
          </p:nvSpPr>
          <p:spPr>
            <a:xfrm>
              <a:off x="3837960" y="2743200"/>
              <a:ext cx="1529400" cy="795000"/>
            </a:xfrm>
            <a:prstGeom prst="rect">
              <a:avLst/>
            </a:prstGeom>
            <a:noFill/>
            <a:ln cap="flat" cmpd="sng" w="9525">
              <a:solidFill>
                <a:srgbClr val="0066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8" name="Google Shape;448;p46"/>
            <p:cNvCxnSpPr/>
            <p:nvPr/>
          </p:nvCxnSpPr>
          <p:spPr>
            <a:xfrm flipH="1">
              <a:off x="5370360" y="2514600"/>
              <a:ext cx="1039800" cy="685800"/>
            </a:xfrm>
            <a:prstGeom prst="straightConnector1">
              <a:avLst/>
            </a:prstGeom>
            <a:noFill/>
            <a:ln cap="flat" cmpd="sng" w="9525">
              <a:solidFill>
                <a:srgbClr val="3465A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449" name="Google Shape;449;p46"/>
          <p:cNvSpPr/>
          <p:nvPr/>
        </p:nvSpPr>
        <p:spPr>
          <a:xfrm>
            <a:off x="5943960" y="3200760"/>
            <a:ext cx="57117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from CCAFS_SLC40 to: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Closest coast: ~900 m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Florida East Coast Railway:  22.0  km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Highway I 95: 26.8  km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1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Orlando: 78.75  km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Launch sites are close to coasts. For safety issues if launcher is lost in the early stage of the flight.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Rockets are launched: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From West to East over the ocean in Florida.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"/>
              <a:buFont typeface="Noto Sans Symbols"/>
              <a:buChar char="●"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North or South bound over the ocean in California. (Polar orbits only)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Launch sites are relatively far from populated areas for protecting population from serious incidents at lift off:  explosion on the launch pad.  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6"/>
          <p:cNvSpPr/>
          <p:nvPr/>
        </p:nvSpPr>
        <p:spPr>
          <a:xfrm>
            <a:off x="686880" y="6172200"/>
            <a:ext cx="8684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hlinkClick r:id="rId6"/>
              </a:rPr>
              <a:t>https://github.com/pawansaini21/Applied_Data_Science_Capstone_SpaceX_IBM_FINAL/blob/main/lab_jupyter_launch_site_location%20(1).ipynb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7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p47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20"/>
              <a:buFont typeface="Arial"/>
              <a:buNone/>
            </a:pPr>
            <a:r>
              <a:rPr b="0" lang="en-US" sz="322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ESA Unique Launch site – Kourou, French Guiana. </a:t>
            </a:r>
            <a:endParaRPr b="0" sz="3220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" name="Google Shape;457;p47"/>
          <p:cNvGrpSpPr/>
          <p:nvPr/>
        </p:nvGrpSpPr>
        <p:grpSpPr>
          <a:xfrm>
            <a:off x="5486400" y="1600200"/>
            <a:ext cx="5942160" cy="4113360"/>
            <a:chOff x="5486400" y="1600200"/>
            <a:chExt cx="5942160" cy="4113360"/>
          </a:xfrm>
        </p:grpSpPr>
        <p:grpSp>
          <p:nvGrpSpPr>
            <p:cNvPr id="458" name="Google Shape;458;p47"/>
            <p:cNvGrpSpPr/>
            <p:nvPr/>
          </p:nvGrpSpPr>
          <p:grpSpPr>
            <a:xfrm>
              <a:off x="5486400" y="1600200"/>
              <a:ext cx="5333039" cy="3865680"/>
              <a:chOff x="5486400" y="1600200"/>
              <a:chExt cx="5333039" cy="3865680"/>
            </a:xfrm>
          </p:grpSpPr>
          <p:pic>
            <p:nvPicPr>
              <p:cNvPr id="459" name="Google Shape;459;p47"/>
              <p:cNvPicPr preferRelativeResize="0"/>
              <p:nvPr/>
            </p:nvPicPr>
            <p:blipFill rotWithShape="1">
              <a:blip r:embed="rId4">
                <a:alphaModFix/>
              </a:blip>
              <a:srcRect b="6785" l="34802" r="0" t="0"/>
              <a:stretch/>
            </p:blipFill>
            <p:spPr>
              <a:xfrm>
                <a:off x="5486400" y="1600200"/>
                <a:ext cx="5333039" cy="3865680"/>
              </a:xfrm>
              <a:prstGeom prst="rect">
                <a:avLst/>
              </a:prstGeom>
              <a:noFill/>
              <a:ln cap="flat" cmpd="sng" w="183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460" name="Google Shape;460;p47"/>
              <p:cNvSpPr/>
              <p:nvPr/>
            </p:nvSpPr>
            <p:spPr>
              <a:xfrm>
                <a:off x="6503760" y="2540160"/>
                <a:ext cx="2028600" cy="27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211E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C9211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Soyuz launch pad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7"/>
              <p:cNvSpPr/>
              <p:nvPr/>
            </p:nvSpPr>
            <p:spPr>
              <a:xfrm>
                <a:off x="6910920" y="3025440"/>
                <a:ext cx="2028600" cy="27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211E"/>
                  </a:buClr>
                  <a:buSzPts val="1400"/>
                  <a:buFont typeface="Calibri"/>
                  <a:buNone/>
                </a:pPr>
                <a:r>
                  <a:rPr b="1" lang="en-US" sz="1400" strike="noStrike">
                    <a:solidFill>
                      <a:srgbClr val="C9211E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Ariane launch pad</a:t>
                </a:r>
                <a:endParaRPr b="0" sz="1400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2" name="Google Shape;462;p47"/>
              <p:cNvCxnSpPr/>
              <p:nvPr/>
            </p:nvCxnSpPr>
            <p:spPr>
              <a:xfrm flipH="1">
                <a:off x="6229560" y="2821680"/>
                <a:ext cx="477600" cy="696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463" name="Google Shape;463;p47"/>
              <p:cNvCxnSpPr/>
              <p:nvPr/>
            </p:nvCxnSpPr>
            <p:spPr>
              <a:xfrm flipH="1">
                <a:off x="6636720" y="3229200"/>
                <a:ext cx="477600" cy="695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pic>
          <p:nvPicPr>
            <p:cNvPr id="464" name="Google Shape;464;p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550000" y="3883680"/>
              <a:ext cx="2878560" cy="1829880"/>
            </a:xfrm>
            <a:prstGeom prst="rect">
              <a:avLst/>
            </a:prstGeom>
            <a:noFill/>
            <a:ln cap="flat" cmpd="sng" w="183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65" name="Google Shape;465;p47"/>
            <p:cNvSpPr/>
            <p:nvPr/>
          </p:nvSpPr>
          <p:spPr>
            <a:xfrm>
              <a:off x="10116720" y="4264200"/>
              <a:ext cx="346800" cy="336600"/>
            </a:xfrm>
            <a:prstGeom prst="ellipse">
              <a:avLst/>
            </a:prstGeom>
            <a:noFill/>
            <a:ln cap="flat" cmpd="sng" w="18350">
              <a:solidFill>
                <a:srgbClr val="FF33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47"/>
          <p:cNvSpPr/>
          <p:nvPr/>
        </p:nvSpPr>
        <p:spPr>
          <a:xfrm>
            <a:off x="694440" y="1487880"/>
            <a:ext cx="4799100" cy="54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European Space Agency (ESA)/ArianeEspace launch sites in Kourou, French Guiana (France).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Kourou launch sites: Ariane, Soyuz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very close to the Equator: it’s a strong advantage for GTO/GEO flights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in a remote area far from any high density inhabited area and high traffic infrastructures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Are close to the coast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Strong Advantage over SpaceX, in terms of safety and GTO/GEO flights and energy required at lift-off.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SpaceX could compete and reduce energy at lift-off for GTO-GEO flights by introducing a concept like “Sea Launch”. </a:t>
            </a: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9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" name="Google Shape;477;p49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120"/>
              <a:buFont typeface="Arial"/>
              <a:buNone/>
            </a:pPr>
            <a:r>
              <a:rPr b="0" lang="en-US" sz="312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SpaceX Falcon 9: Launch success count for all sites</a:t>
            </a:r>
            <a:endParaRPr b="0" sz="312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0160" y="1567800"/>
            <a:ext cx="9191161" cy="321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3917160"/>
            <a:ext cx="1818000" cy="2252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9"/>
          <p:cNvSpPr/>
          <p:nvPr/>
        </p:nvSpPr>
        <p:spPr>
          <a:xfrm>
            <a:off x="2813760" y="4970160"/>
            <a:ext cx="77886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dahsboard allows an interactive visualization and analysis of Falcon successful launches.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completes scattered charts.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Here for all sites, we can identify the launch site with highest success rate.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Kennedy Space Center in Florida.  </a:t>
            </a: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p50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2632"/>
              <a:buFont typeface="Arial"/>
              <a:buNone/>
            </a:pPr>
            <a:r>
              <a:rPr b="0" lang="en-US" sz="2632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SpaceX Falcon9 Launch site with highest launch success ratio</a:t>
            </a:r>
            <a:endParaRPr b="0" sz="2632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695040"/>
            <a:ext cx="6783482" cy="224784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0"/>
          <p:cNvSpPr/>
          <p:nvPr/>
        </p:nvSpPr>
        <p:spPr>
          <a:xfrm>
            <a:off x="685800" y="1407600"/>
            <a:ext cx="4113300" cy="27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KSC LC-39A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Kennedy Space Center in Florida.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 flights, 10 successful missions.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∙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Heavy payload are “high risk”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∙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Success does not seem to depend upon boosters versions with low mass payload &lt;5500kg.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∙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B5 and FT are the most reused launchers. Data is not sufficient, but may indicates that they are as reliable as 1</a:t>
            </a:r>
            <a:r>
              <a:rPr b="0" baseline="3000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time launchers.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1389960"/>
            <a:ext cx="6784198" cy="203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51"/>
          <p:cNvSpPr txBox="1"/>
          <p:nvPr>
            <p:ph idx="1" type="body"/>
          </p:nvPr>
        </p:nvSpPr>
        <p:spPr>
          <a:xfrm>
            <a:off x="770040" y="1371600"/>
            <a:ext cx="10405500" cy="27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1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40"/>
              <a:buFont typeface="Arial"/>
              <a:buNone/>
            </a:pPr>
            <a:r>
              <a:rPr b="0" lang="en-US" sz="324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outcome v. Payload mass (all sites)</a:t>
            </a:r>
            <a:endParaRPr b="0" sz="324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3657600"/>
            <a:ext cx="7396200" cy="274176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1"/>
          <p:cNvSpPr/>
          <p:nvPr/>
        </p:nvSpPr>
        <p:spPr>
          <a:xfrm>
            <a:off x="685800" y="1407600"/>
            <a:ext cx="105141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∙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V1.0 and v1.1 are early launchers with low reliability.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Landing legs, were pioneered on the Falcon 9 v1.1 version, but that version never landed intact.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They were phased out in 2015.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FT: “Full Thrust” is the next generation and has the highest success rate for payload mass under 6 tons. Including with “drone landing” (see details in next slide).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Many FT flights are done with reused launchers. And show good reliability. 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Heavy payload are “high risk”.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2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4" name="Google Shape;504;p52"/>
          <p:cNvSpPr txBox="1"/>
          <p:nvPr>
            <p:ph idx="1" type="body"/>
          </p:nvPr>
        </p:nvSpPr>
        <p:spPr>
          <a:xfrm>
            <a:off x="914400" y="1371960"/>
            <a:ext cx="7951800" cy="4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List the names of Falcon 9 boosters which have successfully landed on drone ship and had payload mass greater than 4000 but less than 6000 kg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Recent Full Thrust (FT) boosters exhibit the highest success rate on drone ship landing. Including with GTO flights.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It bodes well if SpaceX introduces a concept like “Sea Launch” for GTO launches at sea, close to the equator.  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2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2080"/>
              <a:buFont typeface="Arial"/>
              <a:buNone/>
            </a:pPr>
            <a:r>
              <a:rPr b="0" lang="en-US" sz="20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mass between 4000 and 6000 kg</a:t>
            </a:r>
            <a:endParaRPr b="0" sz="20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6" name="Google Shape;50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3323160"/>
            <a:ext cx="7951681" cy="270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Project background and context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Problems you want to find answers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54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4760" y="2286000"/>
            <a:ext cx="5923441" cy="31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4"/>
          <p:cNvSpPr/>
          <p:nvPr/>
        </p:nvSpPr>
        <p:spPr>
          <a:xfrm>
            <a:off x="685800" y="2286000"/>
            <a:ext cx="4817400" cy="25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1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Classification Accuracy with test set.</a:t>
            </a: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211E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C9211E"/>
                </a:solidFill>
                <a:latin typeface="Calibri"/>
                <a:ea typeface="Calibri"/>
                <a:cs typeface="Calibri"/>
                <a:sym typeface="Calibri"/>
              </a:rPr>
              <a:t>Results with “train test split” random_state=3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Optimization of SVM and LR hyper-parameters was refined for increasing accuracy with train set.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∙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did not necessarily improved accuracy with test set.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 set is too small.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our case, KNN exhibits the best accuracy: ~94%</a:t>
            </a:r>
            <a:r>
              <a:rPr b="0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" name="Google Shape;525;p55"/>
          <p:cNvSpPr txBox="1"/>
          <p:nvPr>
            <p:ph idx="1" type="body"/>
          </p:nvPr>
        </p:nvSpPr>
        <p:spPr>
          <a:xfrm>
            <a:off x="770040" y="2057400"/>
            <a:ext cx="5629200" cy="3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k-nearest neighbors algorithm (k-NN) is the best “predictor”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The model perfectly predicts mission failure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1 false negative for successful booster landing (recovery)  </a:t>
            </a:r>
            <a:r>
              <a:rPr b="0" i="0" lang="en-US" sz="13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5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760" y="1805760"/>
            <a:ext cx="4402080" cy="390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p56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6"/>
          <p:cNvSpPr/>
          <p:nvPr/>
        </p:nvSpPr>
        <p:spPr>
          <a:xfrm>
            <a:off x="687240" y="1373040"/>
            <a:ext cx="10971000" cy="6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defined success as a successful recovery process of Falcon9 booster.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Falcon 9 and Wiki we imported data and developed tools for investigating factors driving successful booster recovery: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lang="en-US" sz="1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Payload, Orbit, Booster version, Launching sites…</a:t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sz="14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on these features, we selected a supervised classification model capable of predicting launch outcome with a 94% accuracy.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Falcon9 booster recovery process is more risky than a classic launcher, but its success rate: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-increases overtime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-at 66%, it is sufficient for maintaining a competitive cost per kg compared with classic Ariane5 /Ariane 6.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SpaceX GEO/GTO flights are more risky.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Failure could be linked to energy deployed at lift-off, vibrations damaging of electronics, control systems of the booster.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ESA/ArianeEspace, Soyuz have an advantage in terms of launch site, on the equator: less energy is required for GTO/GEO flights.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SpaceX could improve GEO/GTO flights success with a concept like “Sea Launch” close to the equator.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Recent successes with FT boosters landing on “drone ship”, bodes well for such a solution.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en-US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Even with recent recovery failure for GTO/GEO,  SpaceX will maintain a sufficient lead in terms of cost per kg. vs Ariane5 and the new Ariane 6.  Starship may well crush further the competition if similar success rate is achieved.         </a:t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sz="16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7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0" name="Google Shape;540;p57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References and Jupyter Notebooks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7"/>
          <p:cNvSpPr/>
          <p:nvPr/>
        </p:nvSpPr>
        <p:spPr>
          <a:xfrm>
            <a:off x="685800" y="1828800"/>
            <a:ext cx="102786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https://arstechnica.com/science/2021/03/european-leaders-say-an-immediate-response-needed-to-the-rise-of-spacex/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https://www.arianespace.com/vehicle/ariane-5/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https://www.arianespace.com/wp-content/uploads/2020/06/Arianespace_Brochure_Ariane5_Sept2019.pdf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[4]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https://www.arianespace.com/ariane-6/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[5]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https://www.arianespace.com/wp-content/uploads/2020/06/Arianespace_Brochure_Ariane6_Sept2019.pdf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lang="en-US" sz="11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[6]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https://www.inverse.com/innovation/ariane-6-vs-spacex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Font typeface="Arial"/>
              <a:buNone/>
            </a:pPr>
            <a:r>
              <a:rPr b="0" lang="en-US" sz="110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[7] </a:t>
            </a:r>
            <a:r>
              <a:rPr b="0" lang="en-US" sz="11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https://adsabs.harvard.edu/full/1996ESASP.386..237F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7"/>
          <p:cNvSpPr/>
          <p:nvPr/>
        </p:nvSpPr>
        <p:spPr>
          <a:xfrm>
            <a:off x="770400" y="3511080"/>
            <a:ext cx="100584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64565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None/>
            </a:pPr>
            <a:r>
              <a:rPr lang="en-US" sz="1800"/>
              <a:t>Github link-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rPr lang="en-US" sz="1100" u="sng">
                <a:solidFill>
                  <a:schemeClr val="hlink"/>
                </a:solidFill>
                <a:hlinkClick r:id="rId11"/>
              </a:rPr>
              <a:t>https://github.com/pawansaini21/Applied_Data_Science_Capstone_SpaceX_IBM_FINAL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8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8" name="Google Shape;548;p58"/>
          <p:cNvSpPr txBox="1"/>
          <p:nvPr>
            <p:ph idx="1" type="body"/>
          </p:nvPr>
        </p:nvSpPr>
        <p:spPr>
          <a:xfrm>
            <a:off x="914400" y="1371600"/>
            <a:ext cx="9736200" cy="4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Calculate the total payload carried by boosters from NASA (2 methods)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8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1973520"/>
            <a:ext cx="7212601" cy="419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9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p59"/>
          <p:cNvSpPr txBox="1"/>
          <p:nvPr>
            <p:ph idx="1" type="body"/>
          </p:nvPr>
        </p:nvSpPr>
        <p:spPr>
          <a:xfrm>
            <a:off x="770040" y="1371600"/>
            <a:ext cx="9736200" cy="4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Calculate the average payload mass carried by booster version F9 v1.1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9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040" y="1828800"/>
            <a:ext cx="10215000" cy="102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0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4" name="Google Shape;564;p60"/>
          <p:cNvSpPr txBox="1"/>
          <p:nvPr>
            <p:ph idx="1" type="body"/>
          </p:nvPr>
        </p:nvSpPr>
        <p:spPr>
          <a:xfrm>
            <a:off x="770040" y="1825560"/>
            <a:ext cx="9736200" cy="4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Find the dates of the first successful landing outcome on ground pad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60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040" y="2286000"/>
            <a:ext cx="9712080" cy="101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1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2" name="Google Shape;572;p61"/>
          <p:cNvSpPr txBox="1"/>
          <p:nvPr>
            <p:ph idx="1" type="body"/>
          </p:nvPr>
        </p:nvSpPr>
        <p:spPr>
          <a:xfrm>
            <a:off x="775800" y="1598040"/>
            <a:ext cx="9736200" cy="4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List the names of the boosters which have carried the maximum payload mass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61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4" name="Google Shape;574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4600" y="2385360"/>
            <a:ext cx="6465961" cy="3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2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0" name="Google Shape;580;p62"/>
          <p:cNvSpPr txBox="1"/>
          <p:nvPr>
            <p:ph idx="1" type="body"/>
          </p:nvPr>
        </p:nvSpPr>
        <p:spPr>
          <a:xfrm>
            <a:off x="770040" y="1825560"/>
            <a:ext cx="9736200" cy="4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List the failed landing_outcomes in drone ship, their booster versions, and launch site names for in year 2015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2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7840" y="2514600"/>
            <a:ext cx="6214319" cy="28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8" name="Google Shape;588;p63"/>
          <p:cNvSpPr txBox="1"/>
          <p:nvPr>
            <p:ph idx="1" type="body"/>
          </p:nvPr>
        </p:nvSpPr>
        <p:spPr>
          <a:xfrm>
            <a:off x="920520" y="1699560"/>
            <a:ext cx="4562700" cy="4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Rank the count of landing outcomes (such as Failure (drone ship) or Success (ground pad)) between the date 2010-06-04 and 2017-03-20, in descending order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3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2600"/>
              <a:buFont typeface="Arial"/>
              <a:buNone/>
            </a:pPr>
            <a:r>
              <a:rPr b="0" lang="en-US" sz="260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400" y="1699560"/>
            <a:ext cx="5802840" cy="42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828000" y="538560"/>
            <a:ext cx="10520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i="0" lang="en-US" sz="328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  -  Business understanding</a:t>
            </a:r>
            <a:endParaRPr b="0" i="0" sz="32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757440" y="1359360"/>
            <a:ext cx="10636200" cy="18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Commercial rocket launches is a very competitive market.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2000 to 2017,  Ariane 5 (ESA - Arianespace) dominated the market with: lower cost, high payload mass,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terms of cost, China, India, Russia are tough competitors with less reliable classic launchers like LongMarch, Proton, Soyuz-2, PSLV.  New players like BlueHorizon are still in early stage.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Since 2017, SpaceX Falcon9/Falcon9 Heavt is increasingly dominating the market with better cost per kg thanks to the reusable booster concept.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Competition may heat up again with the advent of Ariane 6 and SpaceX Starship.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19"/>
          <p:cNvGrpSpPr/>
          <p:nvPr/>
        </p:nvGrpSpPr>
        <p:grpSpPr>
          <a:xfrm>
            <a:off x="1143000" y="3429000"/>
            <a:ext cx="10113120" cy="2741760"/>
            <a:chOff x="1143000" y="3429000"/>
            <a:chExt cx="10113120" cy="2741760"/>
          </a:xfrm>
        </p:grpSpPr>
        <p:pic>
          <p:nvPicPr>
            <p:cNvPr id="118" name="Google Shape;118;p19"/>
            <p:cNvPicPr preferRelativeResize="0"/>
            <p:nvPr/>
          </p:nvPicPr>
          <p:blipFill rotWithShape="1">
            <a:blip r:embed="rId4">
              <a:alphaModFix/>
            </a:blip>
            <a:srcRect b="0" l="6659" r="8066" t="4351"/>
            <a:stretch/>
          </p:blipFill>
          <p:spPr>
            <a:xfrm>
              <a:off x="5414400" y="3429000"/>
              <a:ext cx="5841720" cy="274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43000" y="3657600"/>
              <a:ext cx="3583079" cy="21931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4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7" name="Google Shape;597;p64"/>
          <p:cNvSpPr txBox="1"/>
          <p:nvPr>
            <p:ph idx="1" type="body"/>
          </p:nvPr>
        </p:nvSpPr>
        <p:spPr>
          <a:xfrm>
            <a:off x="770040" y="1859400"/>
            <a:ext cx="10506300" cy="43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PO, SSO, GTO, GEO.  From ESA website.  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4"/>
          <p:cNvSpPr/>
          <p:nvPr/>
        </p:nvSpPr>
        <p:spPr>
          <a:xfrm>
            <a:off x="770040" y="538560"/>
            <a:ext cx="10506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lang="en-US" sz="3280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Glossary</a:t>
            </a:r>
            <a:endParaRPr b="0" sz="328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040" y="2971800"/>
            <a:ext cx="3321720" cy="273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2971800"/>
            <a:ext cx="3321720" cy="273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1000" y="2971800"/>
            <a:ext cx="3321720" cy="273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828000" y="538560"/>
            <a:ext cx="10520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i="0" lang="en-US" sz="328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  -  Business understanding</a:t>
            </a:r>
            <a:endParaRPr b="0" i="0" sz="32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524880" y="6054480"/>
            <a:ext cx="3006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4473000"/>
            <a:ext cx="6575400" cy="123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457560" y="1600200"/>
            <a:ext cx="5250600" cy="3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16000" lvl="0" marL="21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Falcon 9/Falcon9 heavy  v. Ariane 6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Falcon9 / Falcon 9 Heavy can easily compete with new Ariane 6 (2 or 4 boosters) in terms of: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3" marL="8640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 per kg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3" marL="8640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Payload mass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SpaceX Starship will further crush the competition in both domains.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Falcon9 and Starship costs are way lower due to reuse of boosters 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Ariane-6 will be a classic launcher for reliability purposes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Falcon9 reliability can’t compete with Ariane-5G record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720"/>
              <a:buFont typeface="Noto Sans Symbols"/>
              <a:buChar char="●"/>
            </a:pPr>
            <a:r>
              <a:rPr b="1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Falcon9 booster recovery success rate is still an issue.</a:t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20"/>
          <p:cNvGrpSpPr/>
          <p:nvPr/>
        </p:nvGrpSpPr>
        <p:grpSpPr>
          <a:xfrm>
            <a:off x="6036480" y="1601640"/>
            <a:ext cx="5158080" cy="2532720"/>
            <a:chOff x="6036480" y="1601640"/>
            <a:chExt cx="5158080" cy="2532720"/>
          </a:xfrm>
        </p:grpSpPr>
        <p:grpSp>
          <p:nvGrpSpPr>
            <p:cNvPr id="130" name="Google Shape;130;p20"/>
            <p:cNvGrpSpPr/>
            <p:nvPr/>
          </p:nvGrpSpPr>
          <p:grpSpPr>
            <a:xfrm>
              <a:off x="6036480" y="1601640"/>
              <a:ext cx="5158080" cy="2277720"/>
              <a:chOff x="6036480" y="1601640"/>
              <a:chExt cx="5158080" cy="2277720"/>
            </a:xfrm>
          </p:grpSpPr>
          <p:pic>
            <p:nvPicPr>
              <p:cNvPr id="131" name="Google Shape;131;p2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036480" y="1601640"/>
                <a:ext cx="2908800" cy="227772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2" name="Google Shape;132;p2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953560" y="1601640"/>
                <a:ext cx="2241000" cy="22777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3" name="Google Shape;133;p20"/>
            <p:cNvSpPr/>
            <p:nvPr/>
          </p:nvSpPr>
          <p:spPr>
            <a:xfrm>
              <a:off x="6400800" y="3881160"/>
              <a:ext cx="4570200" cy="2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rPr b="0" i="0" lang="en-US" sz="13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Ariane 64 (4 boosters)                                          SpaceX Starship</a:t>
              </a:r>
              <a:endParaRPr b="0" i="0" sz="1300" u="none" cap="none" strike="noStrike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714880" y="6025680"/>
            <a:ext cx="273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828000" y="538560"/>
            <a:ext cx="105207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3280"/>
              <a:buFont typeface="Arial"/>
              <a:buNone/>
            </a:pPr>
            <a:r>
              <a:rPr b="0" i="0" lang="en-US" sz="3280" u="none" cap="none" strike="noStrike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 - Business understanding</a:t>
            </a:r>
            <a:endParaRPr b="0" i="0" sz="32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691560" y="1371600"/>
            <a:ext cx="6622200" cy="4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SpaceX CEO Elon Musk has criticized European efforts in the emergent new space race. In March 2021, he wrote on Twitter: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Calibri"/>
              <a:buNone/>
            </a:pPr>
            <a:r>
              <a:rPr b="0" i="1" lang="en-US" sz="15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“They are aiming too low. Only rockets that are fully &amp; rapidly reusable will be competitive. Everything else will seem like a cloth biplane in the age of jets.”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Reliability v. Risky concept: “reusability” and Significant cost reduction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SpaceX financial viability heavily depends on the successful landing of the booster (booster recovery) defined as “mission success”. 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6000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SpaceX Falcon9 database, we develop AI tools: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visualizing, analyzing features conditioning mission success 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15999" lvl="1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predicting Falcon 9 success and SpaceX financial viability using supervised classification algorithms. 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20835" l="0" r="0" t="0"/>
          <a:stretch/>
        </p:blipFill>
        <p:spPr>
          <a:xfrm>
            <a:off x="7232760" y="1317240"/>
            <a:ext cx="4195440" cy="47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8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354409" lvl="0" marL="457200" rtl="0" algn="l">
              <a:lnSpc>
                <a:spcPct val="150000"/>
              </a:lnSpc>
              <a:spcBef>
                <a:spcPts val="1009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6096">
                <a:solidFill>
                  <a:schemeClr val="dk1"/>
                </a:solidFill>
              </a:rPr>
              <a:t>Data collection from open Database and Wikipedia (Falcon 9, Ariane-5). </a:t>
            </a:r>
            <a:endParaRPr sz="6096"/>
          </a:p>
          <a:p>
            <a:pPr indent="-35552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6150">
                <a:solidFill>
                  <a:schemeClr val="dk1"/>
                </a:solidFill>
              </a:rPr>
              <a:t>Data wrangling.</a:t>
            </a:r>
            <a:endParaRPr sz="6150">
              <a:solidFill>
                <a:schemeClr val="dk1"/>
              </a:solidFill>
            </a:endParaRPr>
          </a:p>
          <a:p>
            <a:pPr indent="-35552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6150">
                <a:solidFill>
                  <a:schemeClr val="dk1"/>
                </a:solidFill>
              </a:rPr>
              <a:t>Exploratory data analysis using SQL query and visualization of correlation between parameters. </a:t>
            </a:r>
            <a:endParaRPr sz="6150">
              <a:solidFill>
                <a:schemeClr val="dk1"/>
              </a:solidFill>
            </a:endParaRPr>
          </a:p>
          <a:p>
            <a:pPr indent="-35552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6150">
                <a:solidFill>
                  <a:schemeClr val="dk1"/>
                </a:solidFill>
              </a:rPr>
              <a:t>Visual analytics: launch sites with Folium, success rates with Plotly Dash. </a:t>
            </a:r>
            <a:endParaRPr sz="6150">
              <a:solidFill>
                <a:schemeClr val="dk1"/>
              </a:solidFill>
            </a:endParaRPr>
          </a:p>
          <a:p>
            <a:pPr indent="-35552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6150">
                <a:solidFill>
                  <a:schemeClr val="dk1"/>
                </a:solidFill>
              </a:rPr>
              <a:t>Classification Models development and validations. Selection of best predictive model.</a:t>
            </a:r>
            <a:endParaRPr sz="615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